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6" r:id="rId2"/>
    <p:sldId id="1045" r:id="rId3"/>
    <p:sldId id="289" r:id="rId4"/>
    <p:sldId id="296" r:id="rId5"/>
    <p:sldId id="752" r:id="rId6"/>
    <p:sldId id="479" r:id="rId7"/>
    <p:sldId id="287" r:id="rId8"/>
    <p:sldId id="476" r:id="rId9"/>
    <p:sldId id="283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6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9F9023-B6FC-4848-A7ED-40E4CBA1973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754E97-18CB-489A-B535-7B91AA87A399}">
      <dgm:prSet custT="1"/>
      <dgm:spPr/>
      <dgm:t>
        <a:bodyPr/>
        <a:lstStyle/>
        <a:p>
          <a:pPr rtl="0"/>
          <a:r>
            <a:rPr lang="en-GB" sz="2200" dirty="0">
              <a:solidFill>
                <a:schemeClr val="tx1"/>
              </a:solidFill>
            </a:rPr>
            <a:t>PSLF is a Blending facility combining </a:t>
          </a:r>
          <a:r>
            <a:rPr lang="en-GB" sz="2200" dirty="0">
              <a:solidFill>
                <a:srgbClr val="FF0000"/>
              </a:solidFill>
            </a:rPr>
            <a:t>EIB loans and EU grants</a:t>
          </a:r>
        </a:p>
      </dgm:t>
    </dgm:pt>
    <dgm:pt modelId="{500D697A-CF1A-45E1-B4F9-1C4907E04563}" type="parTrans" cxnId="{58F1BE13-08DD-496F-BFB0-A74CC18E08E2}">
      <dgm:prSet/>
      <dgm:spPr/>
      <dgm:t>
        <a:bodyPr/>
        <a:lstStyle/>
        <a:p>
          <a:endParaRPr lang="en-US" sz="2200"/>
        </a:p>
      </dgm:t>
    </dgm:pt>
    <dgm:pt modelId="{9210545E-55DF-44D9-B8E7-CDA4D26D4F30}" type="sibTrans" cxnId="{58F1BE13-08DD-496F-BFB0-A74CC18E08E2}">
      <dgm:prSet/>
      <dgm:spPr/>
      <dgm:t>
        <a:bodyPr/>
        <a:lstStyle/>
        <a:p>
          <a:endParaRPr lang="en-US" sz="2200"/>
        </a:p>
      </dgm:t>
    </dgm:pt>
    <dgm:pt modelId="{D1F84D22-1A42-43FA-9762-30574BE51A47}">
      <dgm:prSet custT="1"/>
      <dgm:spPr/>
      <dgm:t>
        <a:bodyPr/>
        <a:lstStyle/>
        <a:p>
          <a:pPr rtl="0"/>
          <a:r>
            <a:rPr lang="en-GB" sz="2200" dirty="0"/>
            <a:t>Projects must address </a:t>
          </a:r>
          <a:r>
            <a:rPr lang="en-GB" sz="2200" dirty="0">
              <a:solidFill>
                <a:srgbClr val="FF0000"/>
              </a:solidFill>
            </a:rPr>
            <a:t>market failures</a:t>
          </a:r>
          <a:r>
            <a:rPr lang="en-GB" sz="2200" dirty="0"/>
            <a:t>, provide </a:t>
          </a:r>
          <a:r>
            <a:rPr lang="en-GB" sz="2200" dirty="0">
              <a:solidFill>
                <a:srgbClr val="FF0000"/>
              </a:solidFill>
            </a:rPr>
            <a:t>additionality</a:t>
          </a:r>
          <a:r>
            <a:rPr lang="en-GB" sz="2200" dirty="0"/>
            <a:t> and be “</a:t>
          </a:r>
          <a:r>
            <a:rPr lang="en-GB" sz="2200" dirty="0">
              <a:solidFill>
                <a:schemeClr val="tx1"/>
              </a:solidFill>
            </a:rPr>
            <a:t>bankable</a:t>
          </a:r>
          <a:r>
            <a:rPr lang="en-GB" sz="2200" dirty="0"/>
            <a:t>”</a:t>
          </a:r>
        </a:p>
      </dgm:t>
    </dgm:pt>
    <dgm:pt modelId="{FDB11892-3D46-4A49-817F-DD50011566FA}" type="parTrans" cxnId="{640B3543-F370-401E-B732-5D1BC0403B95}">
      <dgm:prSet/>
      <dgm:spPr/>
      <dgm:t>
        <a:bodyPr/>
        <a:lstStyle/>
        <a:p>
          <a:endParaRPr lang="en-US" sz="2200"/>
        </a:p>
      </dgm:t>
    </dgm:pt>
    <dgm:pt modelId="{0B720422-A9F4-4D41-A803-A5332C6B40FE}" type="sibTrans" cxnId="{640B3543-F370-401E-B732-5D1BC0403B95}">
      <dgm:prSet/>
      <dgm:spPr/>
      <dgm:t>
        <a:bodyPr/>
        <a:lstStyle/>
        <a:p>
          <a:endParaRPr lang="en-US" sz="2200"/>
        </a:p>
      </dgm:t>
    </dgm:pt>
    <dgm:pt modelId="{71D7887E-ADFE-4EAC-BF81-4D30D4FF4B23}">
      <dgm:prSet custT="1"/>
      <dgm:spPr/>
      <dgm:t>
        <a:bodyPr/>
        <a:lstStyle/>
        <a:p>
          <a:pPr rtl="0"/>
          <a:r>
            <a:rPr lang="en-GB" sz="2200" dirty="0"/>
            <a:t>Projects must </a:t>
          </a:r>
          <a:r>
            <a:rPr lang="en-GB" sz="2200" dirty="0">
              <a:solidFill>
                <a:srgbClr val="FF0000"/>
              </a:solidFill>
            </a:rPr>
            <a:t>comply with EIB </a:t>
          </a:r>
          <a:r>
            <a:rPr lang="en-GB" sz="2200" dirty="0"/>
            <a:t>sector policies, Paris Agreement and EU Taxonomy</a:t>
          </a:r>
        </a:p>
      </dgm:t>
    </dgm:pt>
    <dgm:pt modelId="{2C3F8656-5911-4DF7-BFC9-B76F47D8570C}" type="parTrans" cxnId="{35A5A7D8-CAB7-4EDA-AA5A-84625898EEFB}">
      <dgm:prSet/>
      <dgm:spPr/>
      <dgm:t>
        <a:bodyPr/>
        <a:lstStyle/>
        <a:p>
          <a:endParaRPr lang="en-GB" sz="2200"/>
        </a:p>
      </dgm:t>
    </dgm:pt>
    <dgm:pt modelId="{57E1C545-12B9-4DEB-ADE3-4000BAB63CC7}" type="sibTrans" cxnId="{35A5A7D8-CAB7-4EDA-AA5A-84625898EEFB}">
      <dgm:prSet/>
      <dgm:spPr/>
      <dgm:t>
        <a:bodyPr/>
        <a:lstStyle/>
        <a:p>
          <a:endParaRPr lang="en-GB" sz="2200"/>
        </a:p>
      </dgm:t>
    </dgm:pt>
    <dgm:pt modelId="{1CC30ADB-5A7D-4FFD-817B-DD69A66652B1}">
      <dgm:prSet custT="1"/>
      <dgm:spPr/>
      <dgm:t>
        <a:bodyPr/>
        <a:lstStyle/>
        <a:p>
          <a:pPr rtl="0"/>
          <a:r>
            <a:rPr lang="en-GB" sz="2200" dirty="0"/>
            <a:t>Max grant component is </a:t>
          </a:r>
          <a:r>
            <a:rPr lang="en-GB" sz="2200" dirty="0">
              <a:solidFill>
                <a:srgbClr val="FF0000"/>
              </a:solidFill>
            </a:rPr>
            <a:t>15/25%</a:t>
          </a:r>
          <a:r>
            <a:rPr lang="en-GB" sz="2200" dirty="0">
              <a:solidFill>
                <a:schemeClr val="tx1"/>
              </a:solidFill>
            </a:rPr>
            <a:t> </a:t>
          </a:r>
          <a:r>
            <a:rPr lang="en-GB" sz="2200" dirty="0">
              <a:solidFill>
                <a:srgbClr val="FF0000"/>
              </a:solidFill>
            </a:rPr>
            <a:t>of loan amount </a:t>
          </a:r>
          <a:r>
            <a:rPr lang="en-GB" sz="2200" dirty="0">
              <a:solidFill>
                <a:schemeClr val="tx1"/>
              </a:solidFill>
            </a:rPr>
            <a:t>(25% for less developed regions)</a:t>
          </a:r>
          <a:endParaRPr lang="en-GB" sz="2200" dirty="0"/>
        </a:p>
      </dgm:t>
    </dgm:pt>
    <dgm:pt modelId="{57CC628C-216B-4D72-94D7-092341F674A6}" type="parTrans" cxnId="{A37C7B50-04DE-480A-851A-E530BDE7B433}">
      <dgm:prSet/>
      <dgm:spPr/>
      <dgm:t>
        <a:bodyPr/>
        <a:lstStyle/>
        <a:p>
          <a:endParaRPr lang="en-GB" sz="2200"/>
        </a:p>
      </dgm:t>
    </dgm:pt>
    <dgm:pt modelId="{D9A636DD-D90A-4D8B-985A-EF1895341DD3}" type="sibTrans" cxnId="{A37C7B50-04DE-480A-851A-E530BDE7B433}">
      <dgm:prSet/>
      <dgm:spPr/>
      <dgm:t>
        <a:bodyPr/>
        <a:lstStyle/>
        <a:p>
          <a:endParaRPr lang="en-GB" sz="2200"/>
        </a:p>
      </dgm:t>
    </dgm:pt>
    <dgm:pt modelId="{56FE0D83-EDD1-4E58-A0C1-C4377FDE275A}">
      <dgm:prSet custT="1"/>
      <dgm:spPr/>
      <dgm:t>
        <a:bodyPr/>
        <a:lstStyle/>
        <a:p>
          <a:pPr rtl="0"/>
          <a:r>
            <a:rPr lang="en-GB" sz="2200" dirty="0">
              <a:solidFill>
                <a:srgbClr val="FF0000"/>
              </a:solidFill>
            </a:rPr>
            <a:t>Minimum loan</a:t>
          </a:r>
          <a:r>
            <a:rPr lang="en-GB" sz="2200" dirty="0"/>
            <a:t> amount is €12.5 million, €1 million for intermediated loans</a:t>
          </a:r>
        </a:p>
      </dgm:t>
    </dgm:pt>
    <dgm:pt modelId="{B0204548-54E3-487B-AF0A-E994328B258A}" type="parTrans" cxnId="{4EC1F230-242F-4C95-95C8-6370C1DCCC86}">
      <dgm:prSet/>
      <dgm:spPr/>
      <dgm:t>
        <a:bodyPr/>
        <a:lstStyle/>
        <a:p>
          <a:endParaRPr lang="en-GB" sz="2200"/>
        </a:p>
      </dgm:t>
    </dgm:pt>
    <dgm:pt modelId="{759F3FEF-ECCA-4B08-A522-3B90E60DD24F}" type="sibTrans" cxnId="{4EC1F230-242F-4C95-95C8-6370C1DCCC86}">
      <dgm:prSet/>
      <dgm:spPr/>
      <dgm:t>
        <a:bodyPr/>
        <a:lstStyle/>
        <a:p>
          <a:endParaRPr lang="en-GB" sz="2200"/>
        </a:p>
      </dgm:t>
    </dgm:pt>
    <dgm:pt modelId="{F79D7B23-EC68-4963-9C07-1089D2868347}">
      <dgm:prSet custT="1"/>
      <dgm:spPr/>
      <dgm:t>
        <a:bodyPr/>
        <a:lstStyle/>
        <a:p>
          <a:pPr rtl="0"/>
          <a:r>
            <a:rPr lang="en-GB" sz="2200" dirty="0">
              <a:solidFill>
                <a:schemeClr val="tx1"/>
              </a:solidFill>
            </a:rPr>
            <a:t>Investment loans may cover </a:t>
          </a:r>
          <a:r>
            <a:rPr lang="en-GB" sz="2200" dirty="0">
              <a:solidFill>
                <a:srgbClr val="FF0000"/>
              </a:solidFill>
            </a:rPr>
            <a:t>&gt;50% of project cost </a:t>
          </a:r>
          <a:r>
            <a:rPr lang="en-GB" sz="2200" dirty="0">
              <a:solidFill>
                <a:schemeClr val="tx1"/>
              </a:solidFill>
            </a:rPr>
            <a:t>for</a:t>
          </a:r>
          <a:r>
            <a:rPr lang="en-GB" sz="2200" dirty="0"/>
            <a:t> less developed and transition regions</a:t>
          </a:r>
        </a:p>
      </dgm:t>
    </dgm:pt>
    <dgm:pt modelId="{061FE391-9740-4601-92B4-F28BD6E9741F}" type="parTrans" cxnId="{2044C067-FF9D-49DC-B824-C5677A3442D3}">
      <dgm:prSet/>
      <dgm:spPr/>
      <dgm:t>
        <a:bodyPr/>
        <a:lstStyle/>
        <a:p>
          <a:endParaRPr lang="en-GB" sz="2200"/>
        </a:p>
      </dgm:t>
    </dgm:pt>
    <dgm:pt modelId="{E82227BE-3992-4A89-985B-6465787EFE5E}" type="sibTrans" cxnId="{2044C067-FF9D-49DC-B824-C5677A3442D3}">
      <dgm:prSet/>
      <dgm:spPr/>
      <dgm:t>
        <a:bodyPr/>
        <a:lstStyle/>
        <a:p>
          <a:endParaRPr lang="en-GB" sz="2200"/>
        </a:p>
      </dgm:t>
    </dgm:pt>
    <dgm:pt modelId="{37392C71-36DD-4F7C-B46E-5DAF3D8A02D5}">
      <dgm:prSet custT="1"/>
      <dgm:spPr/>
      <dgm:t>
        <a:bodyPr/>
        <a:lstStyle/>
        <a:p>
          <a:pPr rtl="0"/>
          <a:r>
            <a:rPr lang="en-GB" sz="2200" dirty="0"/>
            <a:t>Financing for </a:t>
          </a:r>
          <a:r>
            <a:rPr lang="en-GB" sz="2200" dirty="0">
              <a:solidFill>
                <a:srgbClr val="FF0000"/>
              </a:solidFill>
            </a:rPr>
            <a:t>individual</a:t>
          </a:r>
          <a:r>
            <a:rPr lang="en-GB" sz="2200" dirty="0"/>
            <a:t> projects or for </a:t>
          </a:r>
          <a:r>
            <a:rPr lang="en-GB" sz="2200" dirty="0">
              <a:solidFill>
                <a:srgbClr val="FF0000"/>
              </a:solidFill>
            </a:rPr>
            <a:t>groups</a:t>
          </a:r>
          <a:r>
            <a:rPr lang="en-GB" sz="2200" dirty="0"/>
            <a:t> of smaller projects …</a:t>
          </a:r>
        </a:p>
      </dgm:t>
    </dgm:pt>
    <dgm:pt modelId="{71110AEF-1EA2-4EA5-B250-15325B3D8ACA}" type="parTrans" cxnId="{C519B8C3-3DD3-448A-AE85-CF9A777CD88E}">
      <dgm:prSet/>
      <dgm:spPr/>
      <dgm:t>
        <a:bodyPr/>
        <a:lstStyle/>
        <a:p>
          <a:endParaRPr lang="en-GB" sz="2200"/>
        </a:p>
      </dgm:t>
    </dgm:pt>
    <dgm:pt modelId="{D9B942C3-DF77-4643-BE0F-6B3CAEDA97D2}" type="sibTrans" cxnId="{C519B8C3-3DD3-448A-AE85-CF9A777CD88E}">
      <dgm:prSet/>
      <dgm:spPr/>
      <dgm:t>
        <a:bodyPr/>
        <a:lstStyle/>
        <a:p>
          <a:endParaRPr lang="en-GB" sz="2200"/>
        </a:p>
      </dgm:t>
    </dgm:pt>
    <dgm:pt modelId="{7A807924-1EDD-4BA4-808E-FE8072473DE7}">
      <dgm:prSet custT="1"/>
      <dgm:spPr/>
      <dgm:t>
        <a:bodyPr/>
        <a:lstStyle/>
        <a:p>
          <a:pPr rtl="0"/>
          <a:r>
            <a:rPr lang="en-GB" sz="2200" dirty="0"/>
            <a:t>Projects must </a:t>
          </a:r>
          <a:r>
            <a:rPr lang="en-GB" sz="2200" dirty="0">
              <a:solidFill>
                <a:srgbClr val="FF0000"/>
              </a:solidFill>
            </a:rPr>
            <a:t>not receive funding </a:t>
          </a:r>
          <a:r>
            <a:rPr lang="en-GB" sz="2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from </a:t>
          </a:r>
          <a:r>
            <a:rPr lang="en-GB" sz="2200" dirty="0"/>
            <a:t>other EU programmes</a:t>
          </a:r>
        </a:p>
      </dgm:t>
    </dgm:pt>
    <dgm:pt modelId="{AE4D2DBB-4639-4012-AD14-D50124904F6F}" type="parTrans" cxnId="{A028B1B3-A827-4CD2-B130-1EC5F252E600}">
      <dgm:prSet/>
      <dgm:spPr/>
      <dgm:t>
        <a:bodyPr/>
        <a:lstStyle/>
        <a:p>
          <a:endParaRPr lang="en-GB"/>
        </a:p>
      </dgm:t>
    </dgm:pt>
    <dgm:pt modelId="{DA652400-993C-461B-8164-4CE0D4E0FFF0}" type="sibTrans" cxnId="{A028B1B3-A827-4CD2-B130-1EC5F252E600}">
      <dgm:prSet/>
      <dgm:spPr/>
      <dgm:t>
        <a:bodyPr/>
        <a:lstStyle/>
        <a:p>
          <a:endParaRPr lang="en-GB"/>
        </a:p>
      </dgm:t>
    </dgm:pt>
    <dgm:pt modelId="{28F86CA2-0335-4C63-A2F6-1EA4B641C462}" type="pres">
      <dgm:prSet presAssocID="{C99F9023-B6FC-4848-A7ED-40E4CBA19730}" presName="vert0" presStyleCnt="0">
        <dgm:presLayoutVars>
          <dgm:dir/>
          <dgm:animOne val="branch"/>
          <dgm:animLvl val="lvl"/>
        </dgm:presLayoutVars>
      </dgm:prSet>
      <dgm:spPr/>
    </dgm:pt>
    <dgm:pt modelId="{45DCAB83-D495-427D-8160-E0C9D752FA5E}" type="pres">
      <dgm:prSet presAssocID="{A0754E97-18CB-489A-B535-7B91AA87A399}" presName="thickLine" presStyleLbl="alignNode1" presStyleIdx="0" presStyleCnt="8"/>
      <dgm:spPr/>
    </dgm:pt>
    <dgm:pt modelId="{AA3F3867-CAB8-4FD0-9E41-7EE01A91D006}" type="pres">
      <dgm:prSet presAssocID="{A0754E97-18CB-489A-B535-7B91AA87A399}" presName="horz1" presStyleCnt="0"/>
      <dgm:spPr/>
    </dgm:pt>
    <dgm:pt modelId="{43CDE8A1-C2F4-4CE9-A1F5-9433024747A4}" type="pres">
      <dgm:prSet presAssocID="{A0754E97-18CB-489A-B535-7B91AA87A399}" presName="tx1" presStyleLbl="revTx" presStyleIdx="0" presStyleCnt="8"/>
      <dgm:spPr/>
    </dgm:pt>
    <dgm:pt modelId="{CB1CB9D0-20B9-41E9-A0F2-9C55F6A4278A}" type="pres">
      <dgm:prSet presAssocID="{A0754E97-18CB-489A-B535-7B91AA87A399}" presName="vert1" presStyleCnt="0"/>
      <dgm:spPr/>
    </dgm:pt>
    <dgm:pt modelId="{555B1DC9-A656-4511-A5DA-24922858CC7D}" type="pres">
      <dgm:prSet presAssocID="{D1F84D22-1A42-43FA-9762-30574BE51A47}" presName="thickLine" presStyleLbl="alignNode1" presStyleIdx="1" presStyleCnt="8"/>
      <dgm:spPr/>
    </dgm:pt>
    <dgm:pt modelId="{C471A257-1155-4522-A474-424157572F6E}" type="pres">
      <dgm:prSet presAssocID="{D1F84D22-1A42-43FA-9762-30574BE51A47}" presName="horz1" presStyleCnt="0"/>
      <dgm:spPr/>
    </dgm:pt>
    <dgm:pt modelId="{419AFEB9-8E36-417A-87E8-BCBD8221DFBD}" type="pres">
      <dgm:prSet presAssocID="{D1F84D22-1A42-43FA-9762-30574BE51A47}" presName="tx1" presStyleLbl="revTx" presStyleIdx="1" presStyleCnt="8"/>
      <dgm:spPr/>
    </dgm:pt>
    <dgm:pt modelId="{C604F783-6C09-42BE-8C34-204762B94238}" type="pres">
      <dgm:prSet presAssocID="{D1F84D22-1A42-43FA-9762-30574BE51A47}" presName="vert1" presStyleCnt="0"/>
      <dgm:spPr/>
    </dgm:pt>
    <dgm:pt modelId="{CFF4BEEC-CFC4-495D-9C0E-03A75D22ADE0}" type="pres">
      <dgm:prSet presAssocID="{71D7887E-ADFE-4EAC-BF81-4D30D4FF4B23}" presName="thickLine" presStyleLbl="alignNode1" presStyleIdx="2" presStyleCnt="8"/>
      <dgm:spPr/>
    </dgm:pt>
    <dgm:pt modelId="{ACB53855-CDC3-4533-9EE5-E527F40E0C84}" type="pres">
      <dgm:prSet presAssocID="{71D7887E-ADFE-4EAC-BF81-4D30D4FF4B23}" presName="horz1" presStyleCnt="0"/>
      <dgm:spPr/>
    </dgm:pt>
    <dgm:pt modelId="{CEB293B3-7055-4667-9C0D-8447CFDDBACE}" type="pres">
      <dgm:prSet presAssocID="{71D7887E-ADFE-4EAC-BF81-4D30D4FF4B23}" presName="tx1" presStyleLbl="revTx" presStyleIdx="2" presStyleCnt="8"/>
      <dgm:spPr/>
    </dgm:pt>
    <dgm:pt modelId="{B2E963B1-CA39-4ACF-8A13-065083B031E9}" type="pres">
      <dgm:prSet presAssocID="{71D7887E-ADFE-4EAC-BF81-4D30D4FF4B23}" presName="vert1" presStyleCnt="0"/>
      <dgm:spPr/>
    </dgm:pt>
    <dgm:pt modelId="{1B1F5313-F221-49B4-8A09-80D7509D5E34}" type="pres">
      <dgm:prSet presAssocID="{1CC30ADB-5A7D-4FFD-817B-DD69A66652B1}" presName="thickLine" presStyleLbl="alignNode1" presStyleIdx="3" presStyleCnt="8"/>
      <dgm:spPr/>
    </dgm:pt>
    <dgm:pt modelId="{7653D949-2C02-4B60-BE72-8C4031EAC244}" type="pres">
      <dgm:prSet presAssocID="{1CC30ADB-5A7D-4FFD-817B-DD69A66652B1}" presName="horz1" presStyleCnt="0"/>
      <dgm:spPr/>
    </dgm:pt>
    <dgm:pt modelId="{7847BCEF-21AC-4DE7-B805-5C8592DE8E7B}" type="pres">
      <dgm:prSet presAssocID="{1CC30ADB-5A7D-4FFD-817B-DD69A66652B1}" presName="tx1" presStyleLbl="revTx" presStyleIdx="3" presStyleCnt="8"/>
      <dgm:spPr/>
    </dgm:pt>
    <dgm:pt modelId="{40660573-060C-4C9C-BE63-17CF2D62EC7B}" type="pres">
      <dgm:prSet presAssocID="{1CC30ADB-5A7D-4FFD-817B-DD69A66652B1}" presName="vert1" presStyleCnt="0"/>
      <dgm:spPr/>
    </dgm:pt>
    <dgm:pt modelId="{0123D396-3100-4199-B5FC-168D87190EEF}" type="pres">
      <dgm:prSet presAssocID="{56FE0D83-EDD1-4E58-A0C1-C4377FDE275A}" presName="thickLine" presStyleLbl="alignNode1" presStyleIdx="4" presStyleCnt="8"/>
      <dgm:spPr/>
    </dgm:pt>
    <dgm:pt modelId="{E04180C1-1CC6-4571-BE9F-55EF7BD1CA17}" type="pres">
      <dgm:prSet presAssocID="{56FE0D83-EDD1-4E58-A0C1-C4377FDE275A}" presName="horz1" presStyleCnt="0"/>
      <dgm:spPr/>
    </dgm:pt>
    <dgm:pt modelId="{290BB151-7AA8-44F7-BD9A-E2322777F7E9}" type="pres">
      <dgm:prSet presAssocID="{56FE0D83-EDD1-4E58-A0C1-C4377FDE275A}" presName="tx1" presStyleLbl="revTx" presStyleIdx="4" presStyleCnt="8"/>
      <dgm:spPr/>
    </dgm:pt>
    <dgm:pt modelId="{7CBAAA0B-63B4-4D71-B4AD-D20D724D0801}" type="pres">
      <dgm:prSet presAssocID="{56FE0D83-EDD1-4E58-A0C1-C4377FDE275A}" presName="vert1" presStyleCnt="0"/>
      <dgm:spPr/>
    </dgm:pt>
    <dgm:pt modelId="{12986915-3922-4C69-A934-6A7D71EAE6DE}" type="pres">
      <dgm:prSet presAssocID="{F79D7B23-EC68-4963-9C07-1089D2868347}" presName="thickLine" presStyleLbl="alignNode1" presStyleIdx="5" presStyleCnt="8"/>
      <dgm:spPr/>
    </dgm:pt>
    <dgm:pt modelId="{ACFD16EC-C04D-41EF-B37F-14F6E130A90A}" type="pres">
      <dgm:prSet presAssocID="{F79D7B23-EC68-4963-9C07-1089D2868347}" presName="horz1" presStyleCnt="0"/>
      <dgm:spPr/>
    </dgm:pt>
    <dgm:pt modelId="{E881ED1C-1851-4229-8031-99AA73D639B4}" type="pres">
      <dgm:prSet presAssocID="{F79D7B23-EC68-4963-9C07-1089D2868347}" presName="tx1" presStyleLbl="revTx" presStyleIdx="5" presStyleCnt="8"/>
      <dgm:spPr/>
    </dgm:pt>
    <dgm:pt modelId="{4F9B74CF-EAA3-4BA1-B531-32E48559CF62}" type="pres">
      <dgm:prSet presAssocID="{F79D7B23-EC68-4963-9C07-1089D2868347}" presName="vert1" presStyleCnt="0"/>
      <dgm:spPr/>
    </dgm:pt>
    <dgm:pt modelId="{F0B8F507-63FB-4B64-9471-D857682480F1}" type="pres">
      <dgm:prSet presAssocID="{7A807924-1EDD-4BA4-808E-FE8072473DE7}" presName="thickLine" presStyleLbl="alignNode1" presStyleIdx="6" presStyleCnt="8"/>
      <dgm:spPr/>
    </dgm:pt>
    <dgm:pt modelId="{3F3F8AE3-408A-4802-8BD5-2DF98A5C4F88}" type="pres">
      <dgm:prSet presAssocID="{7A807924-1EDD-4BA4-808E-FE8072473DE7}" presName="horz1" presStyleCnt="0"/>
      <dgm:spPr/>
    </dgm:pt>
    <dgm:pt modelId="{673B007D-0DB3-4810-ADE3-6F27DE3DBEB7}" type="pres">
      <dgm:prSet presAssocID="{7A807924-1EDD-4BA4-808E-FE8072473DE7}" presName="tx1" presStyleLbl="revTx" presStyleIdx="6" presStyleCnt="8"/>
      <dgm:spPr/>
    </dgm:pt>
    <dgm:pt modelId="{AA74F71D-111B-4CA4-99CB-1D7C7116BBB2}" type="pres">
      <dgm:prSet presAssocID="{7A807924-1EDD-4BA4-808E-FE8072473DE7}" presName="vert1" presStyleCnt="0"/>
      <dgm:spPr/>
    </dgm:pt>
    <dgm:pt modelId="{5B0E8054-D151-4861-B2F8-1B6ED83D8091}" type="pres">
      <dgm:prSet presAssocID="{37392C71-36DD-4F7C-B46E-5DAF3D8A02D5}" presName="thickLine" presStyleLbl="alignNode1" presStyleIdx="7" presStyleCnt="8"/>
      <dgm:spPr/>
    </dgm:pt>
    <dgm:pt modelId="{303EB3DD-9D58-4181-8836-4B13C1E679A4}" type="pres">
      <dgm:prSet presAssocID="{37392C71-36DD-4F7C-B46E-5DAF3D8A02D5}" presName="horz1" presStyleCnt="0"/>
      <dgm:spPr/>
    </dgm:pt>
    <dgm:pt modelId="{58A85661-3AF1-43F5-A487-9FCF163DA3C5}" type="pres">
      <dgm:prSet presAssocID="{37392C71-36DD-4F7C-B46E-5DAF3D8A02D5}" presName="tx1" presStyleLbl="revTx" presStyleIdx="7" presStyleCnt="8"/>
      <dgm:spPr/>
    </dgm:pt>
    <dgm:pt modelId="{B04C3A10-CD23-4E36-824F-2019B1E150BE}" type="pres">
      <dgm:prSet presAssocID="{37392C71-36DD-4F7C-B46E-5DAF3D8A02D5}" presName="vert1" presStyleCnt="0"/>
      <dgm:spPr/>
    </dgm:pt>
  </dgm:ptLst>
  <dgm:cxnLst>
    <dgm:cxn modelId="{E220E70C-C78B-4B58-82D0-D31F33619E70}" type="presOf" srcId="{D1F84D22-1A42-43FA-9762-30574BE51A47}" destId="{419AFEB9-8E36-417A-87E8-BCBD8221DFBD}" srcOrd="0" destOrd="0" presId="urn:microsoft.com/office/officeart/2008/layout/LinedList"/>
    <dgm:cxn modelId="{58F1BE13-08DD-496F-BFB0-A74CC18E08E2}" srcId="{C99F9023-B6FC-4848-A7ED-40E4CBA19730}" destId="{A0754E97-18CB-489A-B535-7B91AA87A399}" srcOrd="0" destOrd="0" parTransId="{500D697A-CF1A-45E1-B4F9-1C4907E04563}" sibTransId="{9210545E-55DF-44D9-B8E7-CDA4D26D4F30}"/>
    <dgm:cxn modelId="{71A0971E-C9DA-4905-8120-632677682280}" type="presOf" srcId="{F79D7B23-EC68-4963-9C07-1089D2868347}" destId="{E881ED1C-1851-4229-8031-99AA73D639B4}" srcOrd="0" destOrd="0" presId="urn:microsoft.com/office/officeart/2008/layout/LinedList"/>
    <dgm:cxn modelId="{4EC1F230-242F-4C95-95C8-6370C1DCCC86}" srcId="{C99F9023-B6FC-4848-A7ED-40E4CBA19730}" destId="{56FE0D83-EDD1-4E58-A0C1-C4377FDE275A}" srcOrd="4" destOrd="0" parTransId="{B0204548-54E3-487B-AF0A-E994328B258A}" sibTransId="{759F3FEF-ECCA-4B08-A522-3B90E60DD24F}"/>
    <dgm:cxn modelId="{A6451134-B696-40C1-9174-3B75D5DBFE5F}" type="presOf" srcId="{7A807924-1EDD-4BA4-808E-FE8072473DE7}" destId="{673B007D-0DB3-4810-ADE3-6F27DE3DBEB7}" srcOrd="0" destOrd="0" presId="urn:microsoft.com/office/officeart/2008/layout/LinedList"/>
    <dgm:cxn modelId="{640B3543-F370-401E-B732-5D1BC0403B95}" srcId="{C99F9023-B6FC-4848-A7ED-40E4CBA19730}" destId="{D1F84D22-1A42-43FA-9762-30574BE51A47}" srcOrd="1" destOrd="0" parTransId="{FDB11892-3D46-4A49-817F-DD50011566FA}" sibTransId="{0B720422-A9F4-4D41-A803-A5332C6B40FE}"/>
    <dgm:cxn modelId="{739EE846-5025-4D9F-A612-3BA0A853A5BB}" type="presOf" srcId="{37392C71-36DD-4F7C-B46E-5DAF3D8A02D5}" destId="{58A85661-3AF1-43F5-A487-9FCF163DA3C5}" srcOrd="0" destOrd="0" presId="urn:microsoft.com/office/officeart/2008/layout/LinedList"/>
    <dgm:cxn modelId="{2044C067-FF9D-49DC-B824-C5677A3442D3}" srcId="{C99F9023-B6FC-4848-A7ED-40E4CBA19730}" destId="{F79D7B23-EC68-4963-9C07-1089D2868347}" srcOrd="5" destOrd="0" parTransId="{061FE391-9740-4601-92B4-F28BD6E9741F}" sibTransId="{E82227BE-3992-4A89-985B-6465787EFE5E}"/>
    <dgm:cxn modelId="{A37C7B50-04DE-480A-851A-E530BDE7B433}" srcId="{C99F9023-B6FC-4848-A7ED-40E4CBA19730}" destId="{1CC30ADB-5A7D-4FFD-817B-DD69A66652B1}" srcOrd="3" destOrd="0" parTransId="{57CC628C-216B-4D72-94D7-092341F674A6}" sibTransId="{D9A636DD-D90A-4D8B-985A-EF1895341DD3}"/>
    <dgm:cxn modelId="{9A73CF81-D071-488A-A48E-14C6DD166AF5}" type="presOf" srcId="{1CC30ADB-5A7D-4FFD-817B-DD69A66652B1}" destId="{7847BCEF-21AC-4DE7-B805-5C8592DE8E7B}" srcOrd="0" destOrd="0" presId="urn:microsoft.com/office/officeart/2008/layout/LinedList"/>
    <dgm:cxn modelId="{3EB8CBA3-68AD-4B66-854C-6BB17AC2A88C}" type="presOf" srcId="{A0754E97-18CB-489A-B535-7B91AA87A399}" destId="{43CDE8A1-C2F4-4CE9-A1F5-9433024747A4}" srcOrd="0" destOrd="0" presId="urn:microsoft.com/office/officeart/2008/layout/LinedList"/>
    <dgm:cxn modelId="{A028B1B3-A827-4CD2-B130-1EC5F252E600}" srcId="{C99F9023-B6FC-4848-A7ED-40E4CBA19730}" destId="{7A807924-1EDD-4BA4-808E-FE8072473DE7}" srcOrd="6" destOrd="0" parTransId="{AE4D2DBB-4639-4012-AD14-D50124904F6F}" sibTransId="{DA652400-993C-461B-8164-4CE0D4E0FFF0}"/>
    <dgm:cxn modelId="{C519B8C3-3DD3-448A-AE85-CF9A777CD88E}" srcId="{C99F9023-B6FC-4848-A7ED-40E4CBA19730}" destId="{37392C71-36DD-4F7C-B46E-5DAF3D8A02D5}" srcOrd="7" destOrd="0" parTransId="{71110AEF-1EA2-4EA5-B250-15325B3D8ACA}" sibTransId="{D9B942C3-DF77-4643-BE0F-6B3CAEDA97D2}"/>
    <dgm:cxn modelId="{6155FFD7-5A29-41D0-9804-FFF51D2C7B8B}" type="presOf" srcId="{C99F9023-B6FC-4848-A7ED-40E4CBA19730}" destId="{28F86CA2-0335-4C63-A2F6-1EA4B641C462}" srcOrd="0" destOrd="0" presId="urn:microsoft.com/office/officeart/2008/layout/LinedList"/>
    <dgm:cxn modelId="{35A5A7D8-CAB7-4EDA-AA5A-84625898EEFB}" srcId="{C99F9023-B6FC-4848-A7ED-40E4CBA19730}" destId="{71D7887E-ADFE-4EAC-BF81-4D30D4FF4B23}" srcOrd="2" destOrd="0" parTransId="{2C3F8656-5911-4DF7-BFC9-B76F47D8570C}" sibTransId="{57E1C545-12B9-4DEB-ADE3-4000BAB63CC7}"/>
    <dgm:cxn modelId="{5A9456F0-DF64-44FA-911B-33BF67EE3F66}" type="presOf" srcId="{71D7887E-ADFE-4EAC-BF81-4D30D4FF4B23}" destId="{CEB293B3-7055-4667-9C0D-8447CFDDBACE}" srcOrd="0" destOrd="0" presId="urn:microsoft.com/office/officeart/2008/layout/LinedList"/>
    <dgm:cxn modelId="{5161FDFF-C6A3-485C-A020-9CF1AB257CA4}" type="presOf" srcId="{56FE0D83-EDD1-4E58-A0C1-C4377FDE275A}" destId="{290BB151-7AA8-44F7-BD9A-E2322777F7E9}" srcOrd="0" destOrd="0" presId="urn:microsoft.com/office/officeart/2008/layout/LinedList"/>
    <dgm:cxn modelId="{2D989557-17CB-46EF-A4E3-F9918F0C41E2}" type="presParOf" srcId="{28F86CA2-0335-4C63-A2F6-1EA4B641C462}" destId="{45DCAB83-D495-427D-8160-E0C9D752FA5E}" srcOrd="0" destOrd="0" presId="urn:microsoft.com/office/officeart/2008/layout/LinedList"/>
    <dgm:cxn modelId="{5FBC2686-7C29-4E2A-9AE6-83F48F79419B}" type="presParOf" srcId="{28F86CA2-0335-4C63-A2F6-1EA4B641C462}" destId="{AA3F3867-CAB8-4FD0-9E41-7EE01A91D006}" srcOrd="1" destOrd="0" presId="urn:microsoft.com/office/officeart/2008/layout/LinedList"/>
    <dgm:cxn modelId="{E6DACE20-8072-45D1-AA05-2ABE3D8B0DE8}" type="presParOf" srcId="{AA3F3867-CAB8-4FD0-9E41-7EE01A91D006}" destId="{43CDE8A1-C2F4-4CE9-A1F5-9433024747A4}" srcOrd="0" destOrd="0" presId="urn:microsoft.com/office/officeart/2008/layout/LinedList"/>
    <dgm:cxn modelId="{61F6D5D3-697F-4699-9DB1-2960A6997F83}" type="presParOf" srcId="{AA3F3867-CAB8-4FD0-9E41-7EE01A91D006}" destId="{CB1CB9D0-20B9-41E9-A0F2-9C55F6A4278A}" srcOrd="1" destOrd="0" presId="urn:microsoft.com/office/officeart/2008/layout/LinedList"/>
    <dgm:cxn modelId="{BBC51F02-BED3-4E34-A81C-BB139EE5EC9F}" type="presParOf" srcId="{28F86CA2-0335-4C63-A2F6-1EA4B641C462}" destId="{555B1DC9-A656-4511-A5DA-24922858CC7D}" srcOrd="2" destOrd="0" presId="urn:microsoft.com/office/officeart/2008/layout/LinedList"/>
    <dgm:cxn modelId="{1190A390-2887-4998-BC8B-E24F426EB2F4}" type="presParOf" srcId="{28F86CA2-0335-4C63-A2F6-1EA4B641C462}" destId="{C471A257-1155-4522-A474-424157572F6E}" srcOrd="3" destOrd="0" presId="urn:microsoft.com/office/officeart/2008/layout/LinedList"/>
    <dgm:cxn modelId="{373F7DF4-27F4-4773-A982-D3394DC6EBF4}" type="presParOf" srcId="{C471A257-1155-4522-A474-424157572F6E}" destId="{419AFEB9-8E36-417A-87E8-BCBD8221DFBD}" srcOrd="0" destOrd="0" presId="urn:microsoft.com/office/officeart/2008/layout/LinedList"/>
    <dgm:cxn modelId="{6F396BB5-C1EB-4623-85EB-36ADFFEEC73F}" type="presParOf" srcId="{C471A257-1155-4522-A474-424157572F6E}" destId="{C604F783-6C09-42BE-8C34-204762B94238}" srcOrd="1" destOrd="0" presId="urn:microsoft.com/office/officeart/2008/layout/LinedList"/>
    <dgm:cxn modelId="{E4ACDE08-41D3-43AC-BE6A-46F8F082AA3A}" type="presParOf" srcId="{28F86CA2-0335-4C63-A2F6-1EA4B641C462}" destId="{CFF4BEEC-CFC4-495D-9C0E-03A75D22ADE0}" srcOrd="4" destOrd="0" presId="urn:microsoft.com/office/officeart/2008/layout/LinedList"/>
    <dgm:cxn modelId="{DB290DB6-4F1A-490B-88CA-9926120063D7}" type="presParOf" srcId="{28F86CA2-0335-4C63-A2F6-1EA4B641C462}" destId="{ACB53855-CDC3-4533-9EE5-E527F40E0C84}" srcOrd="5" destOrd="0" presId="urn:microsoft.com/office/officeart/2008/layout/LinedList"/>
    <dgm:cxn modelId="{DBA357DF-7EA6-4B1D-8D82-0B10AEA08977}" type="presParOf" srcId="{ACB53855-CDC3-4533-9EE5-E527F40E0C84}" destId="{CEB293B3-7055-4667-9C0D-8447CFDDBACE}" srcOrd="0" destOrd="0" presId="urn:microsoft.com/office/officeart/2008/layout/LinedList"/>
    <dgm:cxn modelId="{08CD280B-DD0D-464F-8BEE-003173112ACF}" type="presParOf" srcId="{ACB53855-CDC3-4533-9EE5-E527F40E0C84}" destId="{B2E963B1-CA39-4ACF-8A13-065083B031E9}" srcOrd="1" destOrd="0" presId="urn:microsoft.com/office/officeart/2008/layout/LinedList"/>
    <dgm:cxn modelId="{2FBA6064-EE99-40F4-81AA-7BC8BF9505A8}" type="presParOf" srcId="{28F86CA2-0335-4C63-A2F6-1EA4B641C462}" destId="{1B1F5313-F221-49B4-8A09-80D7509D5E34}" srcOrd="6" destOrd="0" presId="urn:microsoft.com/office/officeart/2008/layout/LinedList"/>
    <dgm:cxn modelId="{14651443-2D5E-41FD-83FD-C1E25025A968}" type="presParOf" srcId="{28F86CA2-0335-4C63-A2F6-1EA4B641C462}" destId="{7653D949-2C02-4B60-BE72-8C4031EAC244}" srcOrd="7" destOrd="0" presId="urn:microsoft.com/office/officeart/2008/layout/LinedList"/>
    <dgm:cxn modelId="{ACBAE678-2A5C-4125-BBB6-9D1F75BA37F8}" type="presParOf" srcId="{7653D949-2C02-4B60-BE72-8C4031EAC244}" destId="{7847BCEF-21AC-4DE7-B805-5C8592DE8E7B}" srcOrd="0" destOrd="0" presId="urn:microsoft.com/office/officeart/2008/layout/LinedList"/>
    <dgm:cxn modelId="{D0389A95-0F56-4A7A-87DC-6D8C7F6A2C3F}" type="presParOf" srcId="{7653D949-2C02-4B60-BE72-8C4031EAC244}" destId="{40660573-060C-4C9C-BE63-17CF2D62EC7B}" srcOrd="1" destOrd="0" presId="urn:microsoft.com/office/officeart/2008/layout/LinedList"/>
    <dgm:cxn modelId="{495DAADE-4768-442C-A0B4-6F6923185A1D}" type="presParOf" srcId="{28F86CA2-0335-4C63-A2F6-1EA4B641C462}" destId="{0123D396-3100-4199-B5FC-168D87190EEF}" srcOrd="8" destOrd="0" presId="urn:microsoft.com/office/officeart/2008/layout/LinedList"/>
    <dgm:cxn modelId="{32B8B9E5-F8EE-4644-BD24-2BACF2525E20}" type="presParOf" srcId="{28F86CA2-0335-4C63-A2F6-1EA4B641C462}" destId="{E04180C1-1CC6-4571-BE9F-55EF7BD1CA17}" srcOrd="9" destOrd="0" presId="urn:microsoft.com/office/officeart/2008/layout/LinedList"/>
    <dgm:cxn modelId="{1CE0B0A8-B1CF-4912-9328-E54DF09B7A74}" type="presParOf" srcId="{E04180C1-1CC6-4571-BE9F-55EF7BD1CA17}" destId="{290BB151-7AA8-44F7-BD9A-E2322777F7E9}" srcOrd="0" destOrd="0" presId="urn:microsoft.com/office/officeart/2008/layout/LinedList"/>
    <dgm:cxn modelId="{F9139F3C-D90B-42A8-9D4E-9503097A09E5}" type="presParOf" srcId="{E04180C1-1CC6-4571-BE9F-55EF7BD1CA17}" destId="{7CBAAA0B-63B4-4D71-B4AD-D20D724D0801}" srcOrd="1" destOrd="0" presId="urn:microsoft.com/office/officeart/2008/layout/LinedList"/>
    <dgm:cxn modelId="{99150B51-DA9A-4A2F-84FC-B9CD48B3A12C}" type="presParOf" srcId="{28F86CA2-0335-4C63-A2F6-1EA4B641C462}" destId="{12986915-3922-4C69-A934-6A7D71EAE6DE}" srcOrd="10" destOrd="0" presId="urn:microsoft.com/office/officeart/2008/layout/LinedList"/>
    <dgm:cxn modelId="{305AB566-F4D2-478B-9225-3FF2E596F04C}" type="presParOf" srcId="{28F86CA2-0335-4C63-A2F6-1EA4B641C462}" destId="{ACFD16EC-C04D-41EF-B37F-14F6E130A90A}" srcOrd="11" destOrd="0" presId="urn:microsoft.com/office/officeart/2008/layout/LinedList"/>
    <dgm:cxn modelId="{C6A859A4-23F6-4903-9B70-4365C1A78387}" type="presParOf" srcId="{ACFD16EC-C04D-41EF-B37F-14F6E130A90A}" destId="{E881ED1C-1851-4229-8031-99AA73D639B4}" srcOrd="0" destOrd="0" presId="urn:microsoft.com/office/officeart/2008/layout/LinedList"/>
    <dgm:cxn modelId="{6F9B0293-18FC-4B1A-8D00-5A10F7379B40}" type="presParOf" srcId="{ACFD16EC-C04D-41EF-B37F-14F6E130A90A}" destId="{4F9B74CF-EAA3-4BA1-B531-32E48559CF62}" srcOrd="1" destOrd="0" presId="urn:microsoft.com/office/officeart/2008/layout/LinedList"/>
    <dgm:cxn modelId="{1FFBC3E0-2F30-4888-9DFB-F24C0A302DFB}" type="presParOf" srcId="{28F86CA2-0335-4C63-A2F6-1EA4B641C462}" destId="{F0B8F507-63FB-4B64-9471-D857682480F1}" srcOrd="12" destOrd="0" presId="urn:microsoft.com/office/officeart/2008/layout/LinedList"/>
    <dgm:cxn modelId="{9B4C2D55-B0A6-41A0-8B96-3437D4B63464}" type="presParOf" srcId="{28F86CA2-0335-4C63-A2F6-1EA4B641C462}" destId="{3F3F8AE3-408A-4802-8BD5-2DF98A5C4F88}" srcOrd="13" destOrd="0" presId="urn:microsoft.com/office/officeart/2008/layout/LinedList"/>
    <dgm:cxn modelId="{2819E00E-5A0D-49CB-9ACD-BE3BDF607C97}" type="presParOf" srcId="{3F3F8AE3-408A-4802-8BD5-2DF98A5C4F88}" destId="{673B007D-0DB3-4810-ADE3-6F27DE3DBEB7}" srcOrd="0" destOrd="0" presId="urn:microsoft.com/office/officeart/2008/layout/LinedList"/>
    <dgm:cxn modelId="{345A672D-FBB3-435B-BDBB-9995AACCDDBF}" type="presParOf" srcId="{3F3F8AE3-408A-4802-8BD5-2DF98A5C4F88}" destId="{AA74F71D-111B-4CA4-99CB-1D7C7116BBB2}" srcOrd="1" destOrd="0" presId="urn:microsoft.com/office/officeart/2008/layout/LinedList"/>
    <dgm:cxn modelId="{B7457E62-8358-46A7-8062-BEF0C7206635}" type="presParOf" srcId="{28F86CA2-0335-4C63-A2F6-1EA4B641C462}" destId="{5B0E8054-D151-4861-B2F8-1B6ED83D8091}" srcOrd="14" destOrd="0" presId="urn:microsoft.com/office/officeart/2008/layout/LinedList"/>
    <dgm:cxn modelId="{26BAE97B-5B31-40BD-8B2E-328CBBB942C1}" type="presParOf" srcId="{28F86CA2-0335-4C63-A2F6-1EA4B641C462}" destId="{303EB3DD-9D58-4181-8836-4B13C1E679A4}" srcOrd="15" destOrd="0" presId="urn:microsoft.com/office/officeart/2008/layout/LinedList"/>
    <dgm:cxn modelId="{EBDA2717-4554-4F93-984B-AB98B1BD38BB}" type="presParOf" srcId="{303EB3DD-9D58-4181-8836-4B13C1E679A4}" destId="{58A85661-3AF1-43F5-A487-9FCF163DA3C5}" srcOrd="0" destOrd="0" presId="urn:microsoft.com/office/officeart/2008/layout/LinedList"/>
    <dgm:cxn modelId="{B41E9654-3AC8-45DF-9B96-266659C2D769}" type="presParOf" srcId="{303EB3DD-9D58-4181-8836-4B13C1E679A4}" destId="{B04C3A10-CD23-4E36-824F-2019B1E150B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DCAB83-D495-427D-8160-E0C9D752FA5E}">
      <dsp:nvSpPr>
        <dsp:cNvPr id="0" name=""/>
        <dsp:cNvSpPr/>
      </dsp:nvSpPr>
      <dsp:spPr>
        <a:xfrm>
          <a:off x="0" y="0"/>
          <a:ext cx="110769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CDE8A1-C2F4-4CE9-A1F5-9433024747A4}">
      <dsp:nvSpPr>
        <dsp:cNvPr id="0" name=""/>
        <dsp:cNvSpPr/>
      </dsp:nvSpPr>
      <dsp:spPr>
        <a:xfrm>
          <a:off x="0" y="0"/>
          <a:ext cx="11076972" cy="543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solidFill>
                <a:schemeClr val="tx1"/>
              </a:solidFill>
            </a:rPr>
            <a:t>PSLF is a Blending facility combining </a:t>
          </a:r>
          <a:r>
            <a:rPr lang="en-GB" sz="2200" kern="1200" dirty="0">
              <a:solidFill>
                <a:srgbClr val="FF0000"/>
              </a:solidFill>
            </a:rPr>
            <a:t>EIB loans and EU grants</a:t>
          </a:r>
        </a:p>
      </dsp:txBody>
      <dsp:txXfrm>
        <a:off x="0" y="0"/>
        <a:ext cx="11076972" cy="543720"/>
      </dsp:txXfrm>
    </dsp:sp>
    <dsp:sp modelId="{555B1DC9-A656-4511-A5DA-24922858CC7D}">
      <dsp:nvSpPr>
        <dsp:cNvPr id="0" name=""/>
        <dsp:cNvSpPr/>
      </dsp:nvSpPr>
      <dsp:spPr>
        <a:xfrm>
          <a:off x="0" y="543720"/>
          <a:ext cx="110769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9AFEB9-8E36-417A-87E8-BCBD8221DFBD}">
      <dsp:nvSpPr>
        <dsp:cNvPr id="0" name=""/>
        <dsp:cNvSpPr/>
      </dsp:nvSpPr>
      <dsp:spPr>
        <a:xfrm>
          <a:off x="0" y="543720"/>
          <a:ext cx="11076972" cy="543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Projects must address </a:t>
          </a:r>
          <a:r>
            <a:rPr lang="en-GB" sz="2200" kern="1200" dirty="0">
              <a:solidFill>
                <a:srgbClr val="FF0000"/>
              </a:solidFill>
            </a:rPr>
            <a:t>market failures</a:t>
          </a:r>
          <a:r>
            <a:rPr lang="en-GB" sz="2200" kern="1200" dirty="0"/>
            <a:t>, provide </a:t>
          </a:r>
          <a:r>
            <a:rPr lang="en-GB" sz="2200" kern="1200" dirty="0">
              <a:solidFill>
                <a:srgbClr val="FF0000"/>
              </a:solidFill>
            </a:rPr>
            <a:t>additionality</a:t>
          </a:r>
          <a:r>
            <a:rPr lang="en-GB" sz="2200" kern="1200" dirty="0"/>
            <a:t> and be “</a:t>
          </a:r>
          <a:r>
            <a:rPr lang="en-GB" sz="2200" kern="1200" dirty="0">
              <a:solidFill>
                <a:schemeClr val="tx1"/>
              </a:solidFill>
            </a:rPr>
            <a:t>bankable</a:t>
          </a:r>
          <a:r>
            <a:rPr lang="en-GB" sz="2200" kern="1200" dirty="0"/>
            <a:t>”</a:t>
          </a:r>
        </a:p>
      </dsp:txBody>
      <dsp:txXfrm>
        <a:off x="0" y="543720"/>
        <a:ext cx="11076972" cy="543720"/>
      </dsp:txXfrm>
    </dsp:sp>
    <dsp:sp modelId="{CFF4BEEC-CFC4-495D-9C0E-03A75D22ADE0}">
      <dsp:nvSpPr>
        <dsp:cNvPr id="0" name=""/>
        <dsp:cNvSpPr/>
      </dsp:nvSpPr>
      <dsp:spPr>
        <a:xfrm>
          <a:off x="0" y="1087440"/>
          <a:ext cx="110769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B293B3-7055-4667-9C0D-8447CFDDBACE}">
      <dsp:nvSpPr>
        <dsp:cNvPr id="0" name=""/>
        <dsp:cNvSpPr/>
      </dsp:nvSpPr>
      <dsp:spPr>
        <a:xfrm>
          <a:off x="0" y="1087440"/>
          <a:ext cx="11076972" cy="543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Projects must </a:t>
          </a:r>
          <a:r>
            <a:rPr lang="en-GB" sz="2200" kern="1200" dirty="0">
              <a:solidFill>
                <a:srgbClr val="FF0000"/>
              </a:solidFill>
            </a:rPr>
            <a:t>comply with EIB </a:t>
          </a:r>
          <a:r>
            <a:rPr lang="en-GB" sz="2200" kern="1200" dirty="0"/>
            <a:t>sector policies, Paris Agreement and EU Taxonomy</a:t>
          </a:r>
        </a:p>
      </dsp:txBody>
      <dsp:txXfrm>
        <a:off x="0" y="1087440"/>
        <a:ext cx="11076972" cy="543720"/>
      </dsp:txXfrm>
    </dsp:sp>
    <dsp:sp modelId="{1B1F5313-F221-49B4-8A09-80D7509D5E34}">
      <dsp:nvSpPr>
        <dsp:cNvPr id="0" name=""/>
        <dsp:cNvSpPr/>
      </dsp:nvSpPr>
      <dsp:spPr>
        <a:xfrm>
          <a:off x="0" y="1631161"/>
          <a:ext cx="110769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47BCEF-21AC-4DE7-B805-5C8592DE8E7B}">
      <dsp:nvSpPr>
        <dsp:cNvPr id="0" name=""/>
        <dsp:cNvSpPr/>
      </dsp:nvSpPr>
      <dsp:spPr>
        <a:xfrm>
          <a:off x="0" y="1631161"/>
          <a:ext cx="11076972" cy="543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Max grant component is </a:t>
          </a:r>
          <a:r>
            <a:rPr lang="en-GB" sz="2200" kern="1200" dirty="0">
              <a:solidFill>
                <a:srgbClr val="FF0000"/>
              </a:solidFill>
            </a:rPr>
            <a:t>15/25%</a:t>
          </a:r>
          <a:r>
            <a:rPr lang="en-GB" sz="2200" kern="1200" dirty="0">
              <a:solidFill>
                <a:schemeClr val="tx1"/>
              </a:solidFill>
            </a:rPr>
            <a:t> </a:t>
          </a:r>
          <a:r>
            <a:rPr lang="en-GB" sz="2200" kern="1200" dirty="0">
              <a:solidFill>
                <a:srgbClr val="FF0000"/>
              </a:solidFill>
            </a:rPr>
            <a:t>of loan amount </a:t>
          </a:r>
          <a:r>
            <a:rPr lang="en-GB" sz="2200" kern="1200" dirty="0">
              <a:solidFill>
                <a:schemeClr val="tx1"/>
              </a:solidFill>
            </a:rPr>
            <a:t>(25% for less developed regions)</a:t>
          </a:r>
          <a:endParaRPr lang="en-GB" sz="2200" kern="1200" dirty="0"/>
        </a:p>
      </dsp:txBody>
      <dsp:txXfrm>
        <a:off x="0" y="1631161"/>
        <a:ext cx="11076972" cy="543720"/>
      </dsp:txXfrm>
    </dsp:sp>
    <dsp:sp modelId="{0123D396-3100-4199-B5FC-168D87190EEF}">
      <dsp:nvSpPr>
        <dsp:cNvPr id="0" name=""/>
        <dsp:cNvSpPr/>
      </dsp:nvSpPr>
      <dsp:spPr>
        <a:xfrm>
          <a:off x="0" y="2174881"/>
          <a:ext cx="110769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0BB151-7AA8-44F7-BD9A-E2322777F7E9}">
      <dsp:nvSpPr>
        <dsp:cNvPr id="0" name=""/>
        <dsp:cNvSpPr/>
      </dsp:nvSpPr>
      <dsp:spPr>
        <a:xfrm>
          <a:off x="0" y="2174881"/>
          <a:ext cx="11076972" cy="543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solidFill>
                <a:srgbClr val="FF0000"/>
              </a:solidFill>
            </a:rPr>
            <a:t>Minimum loan</a:t>
          </a:r>
          <a:r>
            <a:rPr lang="en-GB" sz="2200" kern="1200" dirty="0"/>
            <a:t> amount is €12.5 million, €1 million for intermediated loans</a:t>
          </a:r>
        </a:p>
      </dsp:txBody>
      <dsp:txXfrm>
        <a:off x="0" y="2174881"/>
        <a:ext cx="11076972" cy="543720"/>
      </dsp:txXfrm>
    </dsp:sp>
    <dsp:sp modelId="{12986915-3922-4C69-A934-6A7D71EAE6DE}">
      <dsp:nvSpPr>
        <dsp:cNvPr id="0" name=""/>
        <dsp:cNvSpPr/>
      </dsp:nvSpPr>
      <dsp:spPr>
        <a:xfrm>
          <a:off x="0" y="2718601"/>
          <a:ext cx="110769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81ED1C-1851-4229-8031-99AA73D639B4}">
      <dsp:nvSpPr>
        <dsp:cNvPr id="0" name=""/>
        <dsp:cNvSpPr/>
      </dsp:nvSpPr>
      <dsp:spPr>
        <a:xfrm>
          <a:off x="0" y="2718601"/>
          <a:ext cx="11076972" cy="543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solidFill>
                <a:schemeClr val="tx1"/>
              </a:solidFill>
            </a:rPr>
            <a:t>Investment loans may cover </a:t>
          </a:r>
          <a:r>
            <a:rPr lang="en-GB" sz="2200" kern="1200" dirty="0">
              <a:solidFill>
                <a:srgbClr val="FF0000"/>
              </a:solidFill>
            </a:rPr>
            <a:t>&gt;50% of project cost </a:t>
          </a:r>
          <a:r>
            <a:rPr lang="en-GB" sz="2200" kern="1200" dirty="0">
              <a:solidFill>
                <a:schemeClr val="tx1"/>
              </a:solidFill>
            </a:rPr>
            <a:t>for</a:t>
          </a:r>
          <a:r>
            <a:rPr lang="en-GB" sz="2200" kern="1200" dirty="0"/>
            <a:t> less developed and transition regions</a:t>
          </a:r>
        </a:p>
      </dsp:txBody>
      <dsp:txXfrm>
        <a:off x="0" y="2718601"/>
        <a:ext cx="11076972" cy="543720"/>
      </dsp:txXfrm>
    </dsp:sp>
    <dsp:sp modelId="{F0B8F507-63FB-4B64-9471-D857682480F1}">
      <dsp:nvSpPr>
        <dsp:cNvPr id="0" name=""/>
        <dsp:cNvSpPr/>
      </dsp:nvSpPr>
      <dsp:spPr>
        <a:xfrm>
          <a:off x="0" y="3262322"/>
          <a:ext cx="110769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3B007D-0DB3-4810-ADE3-6F27DE3DBEB7}">
      <dsp:nvSpPr>
        <dsp:cNvPr id="0" name=""/>
        <dsp:cNvSpPr/>
      </dsp:nvSpPr>
      <dsp:spPr>
        <a:xfrm>
          <a:off x="0" y="3262322"/>
          <a:ext cx="11076972" cy="543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Projects must </a:t>
          </a:r>
          <a:r>
            <a:rPr lang="en-GB" sz="2200" kern="1200" dirty="0">
              <a:solidFill>
                <a:srgbClr val="FF0000"/>
              </a:solidFill>
            </a:rPr>
            <a:t>not receive funding </a:t>
          </a:r>
          <a:r>
            <a:rPr lang="en-GB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from </a:t>
          </a:r>
          <a:r>
            <a:rPr lang="en-GB" sz="2200" kern="1200" dirty="0"/>
            <a:t>other EU programmes</a:t>
          </a:r>
        </a:p>
      </dsp:txBody>
      <dsp:txXfrm>
        <a:off x="0" y="3262322"/>
        <a:ext cx="11076972" cy="543720"/>
      </dsp:txXfrm>
    </dsp:sp>
    <dsp:sp modelId="{5B0E8054-D151-4861-B2F8-1B6ED83D8091}">
      <dsp:nvSpPr>
        <dsp:cNvPr id="0" name=""/>
        <dsp:cNvSpPr/>
      </dsp:nvSpPr>
      <dsp:spPr>
        <a:xfrm>
          <a:off x="0" y="3806042"/>
          <a:ext cx="110769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A85661-3AF1-43F5-A487-9FCF163DA3C5}">
      <dsp:nvSpPr>
        <dsp:cNvPr id="0" name=""/>
        <dsp:cNvSpPr/>
      </dsp:nvSpPr>
      <dsp:spPr>
        <a:xfrm>
          <a:off x="0" y="3806042"/>
          <a:ext cx="11076972" cy="543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Financing for </a:t>
          </a:r>
          <a:r>
            <a:rPr lang="en-GB" sz="2200" kern="1200" dirty="0">
              <a:solidFill>
                <a:srgbClr val="FF0000"/>
              </a:solidFill>
            </a:rPr>
            <a:t>individual</a:t>
          </a:r>
          <a:r>
            <a:rPr lang="en-GB" sz="2200" kern="1200" dirty="0"/>
            <a:t> projects or for </a:t>
          </a:r>
          <a:r>
            <a:rPr lang="en-GB" sz="2200" kern="1200" dirty="0">
              <a:solidFill>
                <a:srgbClr val="FF0000"/>
              </a:solidFill>
            </a:rPr>
            <a:t>groups</a:t>
          </a:r>
          <a:r>
            <a:rPr lang="en-GB" sz="2200" kern="1200" dirty="0"/>
            <a:t> of smaller projects …</a:t>
          </a:r>
        </a:p>
      </dsp:txBody>
      <dsp:txXfrm>
        <a:off x="0" y="3806042"/>
        <a:ext cx="11076972" cy="543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3759C-F4CD-4131-8B05-C478682A7B4A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E7E74-4DE4-43E9-86F9-AF4E12E19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092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0F616-8635-4ED4-93F7-5AD1483368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033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BA21B-209B-44AD-9E04-8F2D44F93C3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638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E7E74-4DE4-43E9-86F9-AF4E12E19C3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98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0F616-8635-4ED4-93F7-5AD1483368D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601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824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88B80-8D30-174B-9529-003FE2E730A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610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9644B-4474-6538-9524-966C6293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51176-AB26-85EA-A5CC-A3C6209B8C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5A082-DD43-6065-2CDC-5BBDF1F8B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7650-695F-4310-9DF0-E71686B11A30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4D315-9930-0583-2DB8-0DB4B6253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A90C1-E41C-21CE-AE26-11E806395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B0FE-C24C-49B8-AF5C-3FDEFCBBD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52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6588F-7D6F-650C-E05A-73BED190A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C09763-D5A0-DE76-9A5D-05BCD91FB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FE774-6CB2-1713-81C6-DA175F959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7650-695F-4310-9DF0-E71686B11A30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5C007-78D6-BC9C-B8FE-70CDB118D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04B37-A7D5-C46B-1118-84C325555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B0FE-C24C-49B8-AF5C-3FDEFCBBD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861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4183C3-A022-A8C9-7D14-94ACDFAE12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3FA1FA-725C-B06B-EFA9-EBDA1B1DCC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AF98A-7F6C-6A26-7A5A-9C1142C1B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7650-695F-4310-9DF0-E71686B11A30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FB0FA-147F-6F2C-CD32-27537EF67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23A0F-660D-422E-903F-487BE9F3D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B0FE-C24C-49B8-AF5C-3FDEFCBBD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293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4ED72-5A06-E6C6-1C3D-245924F64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7" y="223355"/>
            <a:ext cx="10296525" cy="1037581"/>
          </a:xfrm>
        </p:spPr>
        <p:txBody>
          <a:bodyPr/>
          <a:lstStyle/>
          <a:p>
            <a:pPr algn="ctr"/>
            <a:r>
              <a:rPr lang="en-GB" dirty="0"/>
              <a:t>TITLE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75B8789-814C-A3AA-D121-8D5443965B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288" y="5963953"/>
            <a:ext cx="2359890" cy="6654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E632AB-1E1C-A14E-90F3-1B66055E06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061" y="6066214"/>
            <a:ext cx="1715733" cy="4504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08E0CA-8F3F-2ACA-AAD2-8D05EA7A30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135" y="6076713"/>
            <a:ext cx="1391728" cy="43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5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4ED72-5A06-E6C6-1C3D-245924F64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7" y="223355"/>
            <a:ext cx="10296525" cy="1037581"/>
          </a:xfrm>
        </p:spPr>
        <p:txBody>
          <a:bodyPr/>
          <a:lstStyle/>
          <a:p>
            <a:pPr algn="ctr"/>
            <a:r>
              <a:rPr lang="en-GB" dirty="0"/>
              <a:t>TITLE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75B8789-814C-A3AA-D121-8D5443965B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288" y="5963953"/>
            <a:ext cx="2359890" cy="6654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E632AB-1E1C-A14E-90F3-1B66055E06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023" y="6071462"/>
            <a:ext cx="1715733" cy="4504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08E0CA-8F3F-2ACA-AAD2-8D05EA7A30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832" y="6189472"/>
            <a:ext cx="1391728" cy="43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5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461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FA7CE-9674-2D35-F936-8727B164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F9708D5-F5FB-1D4B-610B-382CC044E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5386-4ACB-43C0-9898-D30277BD7EB3}" type="datetime1">
              <a:rPr lang="en-GB" smtClean="0"/>
              <a:t>13/11/2024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257BCBA-C07A-7444-2846-2B238F243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0E3D43B-D98E-C295-59AB-0D61B124B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B47B-D32B-C441-B6D4-EE3F7175CE29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Image 6">
            <a:extLst>
              <a:ext uri="{FF2B5EF4-FFF2-40B4-BE49-F238E27FC236}">
                <a16:creationId xmlns:a16="http://schemas.microsoft.com/office/drawing/2014/main" id="{4C4DF221-CFED-5D0A-CEAB-FA28740684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581872" y="5538374"/>
            <a:ext cx="1422845" cy="120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21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0A2EF639-4D78-7724-42D2-78879965D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8" y="365126"/>
            <a:ext cx="10296525" cy="1204730"/>
          </a:xfrm>
        </p:spPr>
        <p:txBody>
          <a:bodyPr/>
          <a:lstStyle/>
          <a:p>
            <a:r>
              <a:rPr lang="fr-FR" dirty="0"/>
              <a:t>TITLE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7C59A328-2D4A-ED40-8C8B-29CE0EF1E39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47738" y="1775012"/>
            <a:ext cx="10296524" cy="4104783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Text</a:t>
            </a: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1681FD6-1298-6B4A-6906-94FEB2862C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3288" y="6076713"/>
            <a:ext cx="2359890" cy="665443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955C0E8-262D-468B-B2DE-D1803C8D57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5B737-2997-4BC2-A23C-334E8EBEAD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44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42">
          <p15:clr>
            <a:srgbClr val="FBAE40"/>
          </p15:clr>
        </p15:guide>
        <p15:guide id="2" pos="304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53826-518D-1AA2-E518-0135EB492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41E8B-7F27-0F46-97C5-9DBB5C2DE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1B52E-A0E1-1AFA-0BB7-33D68FEC4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7650-695F-4310-9DF0-E71686B11A30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4A4B7-7F3D-04BC-6E7A-B11F2C4F6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491AB-BC0A-F873-1E61-983FAD6AE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B0FE-C24C-49B8-AF5C-3FDEFCBBD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40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70DB0-D4BB-80E1-1100-129686134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8E6102-47D1-6C4B-2939-C1880165B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D1E49-E5A1-BAFC-3D8C-24B9B5FDD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7650-695F-4310-9DF0-E71686B11A30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98AA3-D763-AA9B-2BF2-7B6A872C1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77EB5-E9B3-2A23-C67B-D3A84FAD3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B0FE-C24C-49B8-AF5C-3FDEFCBBD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505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6D680-A32E-2BD7-A13A-559E6EAFD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771F2-4562-5757-71E2-C36B3A84C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AAEA7B-17EB-5109-DF53-AF0B6BFDC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70F0C8-B226-349C-2410-49848A775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7650-695F-4310-9DF0-E71686B11A30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4D8DD1-4F93-B3BA-F794-23AA9F565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04EA6-ADBF-FB02-7910-EBE3E9CD9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B0FE-C24C-49B8-AF5C-3FDEFCBBD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519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4E534-AFA4-93B5-CD9B-665D21D63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93551-890E-F543-CA86-BA10CEDD6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A196EB-1929-519E-593B-9419E6757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9CF1AF-B15F-8C55-5AB9-11766135E7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3317A2-FEF4-B7D5-CAF6-C592281756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7A37E6-B715-69E8-6F38-DADB62E2B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7650-695F-4310-9DF0-E71686B11A30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DD4CCE-FBD0-2A76-3964-20BE32444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C71D2B-AE25-DC15-97F1-1A6077496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B0FE-C24C-49B8-AF5C-3FDEFCBBD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965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53F68-875C-9D29-FD07-C6AEF29D1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A840B-C0F4-C63F-2C99-4C72E0B75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7650-695F-4310-9DF0-E71686B11A30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0EF608-6FDB-4BB8-7F74-27D98CD14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0619B7-5D18-E6B2-7396-008C45E50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B0FE-C24C-49B8-AF5C-3FDEFCBBD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838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AD0AEB-4702-0E0E-8A52-629DB64F6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7650-695F-4310-9DF0-E71686B11A30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AF4270-8CFE-F4C8-E77A-5EAB91E1C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5AC08-3750-2A72-5645-319955831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B0FE-C24C-49B8-AF5C-3FDEFCBBD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626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65C92-8307-A080-42DD-68FA866D5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01F06-6661-59C8-0A7B-FAF61783E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E56930-4559-3E9B-7817-C586AC57F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1F9097-5E68-ABE3-3445-4E1476059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7650-695F-4310-9DF0-E71686B11A30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49B254-604C-02BD-21C9-41F060577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6E753-20BA-2C7B-8BC0-6673FAD78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B0FE-C24C-49B8-AF5C-3FDEFCBBD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719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C6603-0D6E-1BA3-1C41-754350A94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DAB348-63B7-BDC3-7117-1FF116578B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DCC9CB-8124-B379-A022-ED93B3EB1B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BEC46A-1DEC-EE95-398D-1C4BAC62D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7650-695F-4310-9DF0-E71686B11A30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550EB-0455-5DA2-305A-11E32A3C9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FFD1C-82BF-1968-C63D-BFE486D43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B0FE-C24C-49B8-AF5C-3FDEFCBBD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0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C516DF-BF7D-3C44-1D21-6D30B33E0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A963F-2BC4-03BD-B957-6A7AC0FBD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A5812-FA49-2E1C-4018-8EB878BFB9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57650-695F-4310-9DF0-E71686B11A30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0F4A0-F933-B256-244E-CB9FC1E02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5765F-9D1E-C336-6668-A9B3745088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FB0FE-C24C-49B8-AF5C-3FDEFCBBD2D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EB86CF-7AA0-B533-7F8A-264EE9BAD28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22938" y="63500"/>
            <a:ext cx="7747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Corporate Use</a:t>
            </a:r>
          </a:p>
        </p:txBody>
      </p:sp>
    </p:spTree>
    <p:extLst>
      <p:ext uri="{BB962C8B-B14F-4D97-AF65-F5344CB8AC3E}">
        <p14:creationId xmlns:p14="http://schemas.microsoft.com/office/powerpoint/2010/main" val="320279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hyperlink" Target="mailto:m.ismaila@eib.or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b.gabrovska@eib.org" TargetMode="External"/><Relationship Id="rId5" Type="http://schemas.openxmlformats.org/officeDocument/2006/relationships/hyperlink" Target="mailto:EIB-Advisory-Public@eib.org" TargetMode="External"/><Relationship Id="rId4" Type="http://schemas.openxmlformats.org/officeDocument/2006/relationships/hyperlink" Target="https://europa.eu/investeu/investeu-advisory-hub_e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1E86F3DD-2914-6D03-DB57-00E7954950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2191999" cy="398032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BF48B5D-EF62-2214-56A3-051128D7F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95" y="4636140"/>
            <a:ext cx="10444010" cy="1001331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rgbClr val="174489"/>
                </a:solidFill>
                <a:latin typeface="+mn-lt"/>
                <a:ea typeface="+mn-ea"/>
                <a:cs typeface="+mn-cs"/>
              </a:rPr>
              <a:t>European Investment Bank’s support to Just Transition</a:t>
            </a:r>
            <a:br>
              <a:rPr lang="en-GB" sz="3200" b="1" dirty="0">
                <a:solidFill>
                  <a:srgbClr val="174489"/>
                </a:solidFill>
                <a:latin typeface="+mn-lt"/>
                <a:ea typeface="+mn-ea"/>
                <a:cs typeface="+mn-cs"/>
              </a:rPr>
            </a:br>
            <a:r>
              <a:rPr lang="en-GB" sz="3200" b="1" dirty="0">
                <a:solidFill>
                  <a:srgbClr val="174489"/>
                </a:solidFill>
                <a:latin typeface="+mn-lt"/>
                <a:ea typeface="+mn-ea"/>
                <a:cs typeface="+mn-cs"/>
              </a:rPr>
              <a:t>Public Sector Loan Facility</a:t>
            </a:r>
          </a:p>
        </p:txBody>
      </p:sp>
    </p:spTree>
    <p:extLst>
      <p:ext uri="{BB962C8B-B14F-4D97-AF65-F5344CB8AC3E}">
        <p14:creationId xmlns:p14="http://schemas.microsoft.com/office/powerpoint/2010/main" val="17143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, building&#10;&#10;Description automatically generated">
            <a:extLst>
              <a:ext uri="{FF2B5EF4-FFF2-40B4-BE49-F238E27FC236}">
                <a16:creationId xmlns:a16="http://schemas.microsoft.com/office/drawing/2014/main" id="{ADADDBD7-8E5C-3940-82DF-BDC9D3189C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E2A6DBA-B81D-E6A2-FEA1-1509A8E5F0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8358" y="5071798"/>
            <a:ext cx="4435284" cy="12506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94EC37-AC3A-2966-4D46-823974BF4043}"/>
              </a:ext>
            </a:extLst>
          </p:cNvPr>
          <p:cNvSpPr/>
          <p:nvPr/>
        </p:nvSpPr>
        <p:spPr>
          <a:xfrm>
            <a:off x="1658106" y="1634530"/>
            <a:ext cx="94333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hlinkClick r:id="rId4"/>
              </a:rPr>
              <a:t>InvestEU Advisory Hub</a:t>
            </a:r>
            <a:endParaRPr lang="en-US" sz="2400" b="1" dirty="0"/>
          </a:p>
          <a:p>
            <a:endParaRPr lang="en-GB" sz="2400" b="1" dirty="0">
              <a:hlinkClick r:id="rId5"/>
            </a:endParaRPr>
          </a:p>
          <a:p>
            <a:r>
              <a:rPr lang="en-GB" sz="2400" dirty="0">
                <a:hlinkClick r:id="rId5"/>
              </a:rPr>
              <a:t>EIB-Advisory-Public@eib.org</a:t>
            </a:r>
            <a:endParaRPr lang="en-GB" sz="2400" dirty="0"/>
          </a:p>
          <a:p>
            <a:r>
              <a:rPr lang="en-GB" sz="2400" u="sng" dirty="0">
                <a:hlinkClick r:id="rId6"/>
              </a:rPr>
              <a:t>b.gabrovska@eib.org</a:t>
            </a:r>
            <a:endParaRPr lang="lv-LV" sz="2400" u="sng" dirty="0"/>
          </a:p>
          <a:p>
            <a:endParaRPr lang="lv-LV" sz="2400" u="sng" dirty="0"/>
          </a:p>
          <a:p>
            <a:r>
              <a:rPr lang="lv-LV" sz="2400" b="1" dirty="0">
                <a:solidFill>
                  <a:schemeClr val="accent1"/>
                </a:solidFill>
              </a:rPr>
              <a:t>Contact for the Public Sector Finance in Latvia:</a:t>
            </a:r>
          </a:p>
          <a:p>
            <a:r>
              <a:rPr lang="lv-LV" sz="2400" dirty="0">
                <a:solidFill>
                  <a:schemeClr val="accent1"/>
                </a:solidFill>
              </a:rPr>
              <a:t>Marina Ismaila., mob. 29167934</a:t>
            </a:r>
          </a:p>
          <a:p>
            <a:r>
              <a:rPr lang="lv-LV" sz="2400" u="sng" dirty="0">
                <a:solidFill>
                  <a:schemeClr val="accent1"/>
                </a:solidFill>
                <a:hlinkClick r:id="rId7"/>
              </a:rPr>
              <a:t>m.ismaila@eib.org</a:t>
            </a:r>
            <a:endParaRPr lang="lv-LV" sz="2400" u="sng" dirty="0">
              <a:solidFill>
                <a:schemeClr val="accent1"/>
              </a:solidFill>
            </a:endParaRPr>
          </a:p>
          <a:p>
            <a:r>
              <a:rPr lang="lv-LV" sz="2400" dirty="0">
                <a:solidFill>
                  <a:schemeClr val="accent1"/>
                </a:solidFill>
              </a:rPr>
              <a:t>ES Mājā, 2.st., Aspazijas 28., Rīgā</a:t>
            </a:r>
            <a:endParaRPr lang="lv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7C3A6-304F-DD75-586F-D54E12006853}"/>
              </a:ext>
            </a:extLst>
          </p:cNvPr>
          <p:cNvSpPr txBox="1">
            <a:spLocks/>
          </p:cNvSpPr>
          <p:nvPr/>
        </p:nvSpPr>
        <p:spPr>
          <a:xfrm>
            <a:off x="1369958" y="340366"/>
            <a:ext cx="10296525" cy="1426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508058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2600A5A-9CA6-43E3-AB45-478EDC837392}"/>
              </a:ext>
            </a:extLst>
          </p:cNvPr>
          <p:cNvGrpSpPr/>
          <p:nvPr/>
        </p:nvGrpSpPr>
        <p:grpSpPr>
          <a:xfrm>
            <a:off x="1685024" y="1039258"/>
            <a:ext cx="8630278" cy="3468823"/>
            <a:chOff x="1445056" y="832743"/>
            <a:chExt cx="8630278" cy="351005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28CB4C8-EF86-4959-91C7-52970ED78401}"/>
                </a:ext>
              </a:extLst>
            </p:cNvPr>
            <p:cNvGrpSpPr/>
            <p:nvPr/>
          </p:nvGrpSpPr>
          <p:grpSpPr>
            <a:xfrm>
              <a:off x="1445056" y="1815393"/>
              <a:ext cx="8630278" cy="2527401"/>
              <a:chOff x="1986923" y="1353466"/>
              <a:chExt cx="7751714" cy="271827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0CE21391-835F-45AE-A54B-BA8DA2B530AC}"/>
                  </a:ext>
                </a:extLst>
              </p:cNvPr>
              <p:cNvGrpSpPr/>
              <p:nvPr/>
            </p:nvGrpSpPr>
            <p:grpSpPr>
              <a:xfrm>
                <a:off x="1986923" y="1377432"/>
                <a:ext cx="2299593" cy="2694304"/>
                <a:chOff x="3136719" y="1377432"/>
                <a:chExt cx="2299593" cy="2694304"/>
              </a:xfrm>
            </p:grpSpPr>
            <p:sp>
              <p:nvSpPr>
                <p:cNvPr id="21" name="Rounded Rectangle 1">
                  <a:extLst>
                    <a:ext uri="{FF2B5EF4-FFF2-40B4-BE49-F238E27FC236}">
                      <a16:creationId xmlns:a16="http://schemas.microsoft.com/office/drawing/2014/main" id="{E5B3B017-DB19-453E-99F8-AE391788043D}"/>
                    </a:ext>
                  </a:extLst>
                </p:cNvPr>
                <p:cNvSpPr/>
                <p:nvPr/>
              </p:nvSpPr>
              <p:spPr>
                <a:xfrm>
                  <a:off x="3136719" y="3902916"/>
                  <a:ext cx="2299593" cy="168820"/>
                </a:xfrm>
                <a:prstGeom prst="round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yriad Pro" panose="020B0503030403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Trapezoid 21">
                  <a:extLst>
                    <a:ext uri="{FF2B5EF4-FFF2-40B4-BE49-F238E27FC236}">
                      <a16:creationId xmlns:a16="http://schemas.microsoft.com/office/drawing/2014/main" id="{CA7F56B7-401A-41F0-A264-0C4F29187DAF}"/>
                    </a:ext>
                  </a:extLst>
                </p:cNvPr>
                <p:cNvSpPr/>
                <p:nvPr/>
              </p:nvSpPr>
              <p:spPr>
                <a:xfrm>
                  <a:off x="3231515" y="1820363"/>
                  <a:ext cx="2076131" cy="2024262"/>
                </a:xfrm>
                <a:prstGeom prst="trapezoid">
                  <a:avLst>
                    <a:gd name="adj" fmla="val 14962"/>
                  </a:avLst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1" indent="0" algn="ctr" defTabSz="84455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Myriad Pro" panose="020B0503030403020204"/>
                      <a:ea typeface="+mn-ea"/>
                      <a:cs typeface="+mn-cs"/>
                    </a:rPr>
                    <a:t>Just Transition Fund</a:t>
                  </a:r>
                </a:p>
                <a:p>
                  <a:pPr marL="0" marR="0" lvl="1" indent="0" algn="ctr" defTabSz="84455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Myriad Pro" panose="020B0503030403020204"/>
                      <a:ea typeface="+mn-ea"/>
                      <a:cs typeface="+mn-cs"/>
                    </a:rPr>
                    <a:t>EIB can </a:t>
                  </a: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Myriad Pro" panose="020B0503030403020204"/>
                      <a:ea typeface="+mn-ea"/>
                      <a:cs typeface="+mn-cs"/>
                    </a:rPr>
                    <a:t>co-finance </a:t>
                  </a: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Myriad Pro" panose="020B0503030403020204"/>
                      <a:ea typeface="+mn-ea"/>
                      <a:cs typeface="+mn-cs"/>
                    </a:rPr>
                    <a:t>via structural </a:t>
                  </a:r>
                  <a:r>
                    <a:rPr kumimoji="0" lang="en-US" sz="1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Myriad Pro" panose="020B0503030403020204"/>
                      <a:ea typeface="+mn-ea"/>
                      <a:cs typeface="+mn-cs"/>
                    </a:rPr>
                    <a:t>programmes</a:t>
                  </a: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Myriad Pro" panose="020B0503030403020204"/>
                      <a:ea typeface="+mn-ea"/>
                      <a:cs typeface="+mn-cs"/>
                    </a:rPr>
                    <a:t>; </a:t>
                  </a:r>
                </a:p>
                <a:p>
                  <a:pPr marL="0" marR="0" lvl="1" indent="0" algn="ctr" defTabSz="84455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Myriad Pro" panose="020B0503030403020204"/>
                      <a:ea typeface="+mn-ea"/>
                      <a:cs typeface="+mn-cs"/>
                    </a:rPr>
                    <a:t>EIB can also </a:t>
                  </a: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Myriad Pro" panose="020B0503030403020204"/>
                      <a:ea typeface="+mn-ea"/>
                      <a:cs typeface="+mn-cs"/>
                    </a:rPr>
                    <a:t>manage financial instruments </a:t>
                  </a:r>
                  <a:r>
                    <a:rPr kumimoji="0" lang="en-US" sz="1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Myriad Pro" panose="020B0503030403020204"/>
                      <a:ea typeface="+mn-ea"/>
                      <a:cs typeface="+mn-cs"/>
                    </a:rPr>
                    <a:t>utilising</a:t>
                  </a: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Myriad Pro" panose="020B0503030403020204"/>
                      <a:ea typeface="+mn-ea"/>
                      <a:cs typeface="+mn-cs"/>
                    </a:rPr>
                    <a:t> JTF funding</a:t>
                  </a:r>
                </a:p>
              </p:txBody>
            </p:sp>
            <p:sp>
              <p:nvSpPr>
                <p:cNvPr id="23" name="Rounded Rectangle 5">
                  <a:extLst>
                    <a:ext uri="{FF2B5EF4-FFF2-40B4-BE49-F238E27FC236}">
                      <a16:creationId xmlns:a16="http://schemas.microsoft.com/office/drawing/2014/main" id="{119DE075-4DD8-4047-BCA0-C60415337B17}"/>
                    </a:ext>
                  </a:extLst>
                </p:cNvPr>
                <p:cNvSpPr/>
                <p:nvPr/>
              </p:nvSpPr>
              <p:spPr>
                <a:xfrm>
                  <a:off x="3872372" y="1377432"/>
                  <a:ext cx="794418" cy="373559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txBody>
                <a:bodyPr wrap="none" anchor="ctr">
                  <a:spAutoFit/>
                </a:bodyPr>
                <a:lstStyle/>
                <a:p>
                  <a:pPr marL="0" marR="0" lvl="0" indent="0" algn="ctr" defTabSz="84455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Myriad Pro" panose="020B0503030403020204"/>
                      <a:ea typeface="+mn-ea"/>
                      <a:cs typeface="+mn-cs"/>
                    </a:rPr>
                    <a:t>Pillar 1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yriad Pro" panose="020B0503030403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7EA0CD18-9004-4F51-BA74-606EA628761E}"/>
                  </a:ext>
                </a:extLst>
              </p:cNvPr>
              <p:cNvGrpSpPr/>
              <p:nvPr/>
            </p:nvGrpSpPr>
            <p:grpSpPr>
              <a:xfrm>
                <a:off x="4700554" y="1370570"/>
                <a:ext cx="2299593" cy="2694304"/>
                <a:chOff x="3136719" y="1377432"/>
                <a:chExt cx="2299593" cy="2694304"/>
              </a:xfrm>
            </p:grpSpPr>
            <p:sp>
              <p:nvSpPr>
                <p:cNvPr id="18" name="Rounded Rectangle 33">
                  <a:extLst>
                    <a:ext uri="{FF2B5EF4-FFF2-40B4-BE49-F238E27FC236}">
                      <a16:creationId xmlns:a16="http://schemas.microsoft.com/office/drawing/2014/main" id="{FAE7E7BA-92F1-4EA5-A6FE-EE9DA3C37D55}"/>
                    </a:ext>
                  </a:extLst>
                </p:cNvPr>
                <p:cNvSpPr/>
                <p:nvPr/>
              </p:nvSpPr>
              <p:spPr>
                <a:xfrm>
                  <a:off x="3136719" y="3902916"/>
                  <a:ext cx="2299593" cy="168820"/>
                </a:xfrm>
                <a:prstGeom prst="round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yriad Pro" panose="020B0503030403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Trapezoid 18">
                  <a:extLst>
                    <a:ext uri="{FF2B5EF4-FFF2-40B4-BE49-F238E27FC236}">
                      <a16:creationId xmlns:a16="http://schemas.microsoft.com/office/drawing/2014/main" id="{22B1D2EB-E803-4D58-AF22-8C7402C6F5E1}"/>
                    </a:ext>
                  </a:extLst>
                </p:cNvPr>
                <p:cNvSpPr/>
                <p:nvPr/>
              </p:nvSpPr>
              <p:spPr>
                <a:xfrm>
                  <a:off x="3231515" y="1820363"/>
                  <a:ext cx="2076131" cy="2024262"/>
                </a:xfrm>
                <a:prstGeom prst="trapezoid">
                  <a:avLst>
                    <a:gd name="adj" fmla="val 14962"/>
                  </a:avLst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1" indent="0" algn="ctr" defTabSz="84455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Myriad Pro" panose="020B0503030403020204"/>
                      <a:ea typeface="+mn-ea"/>
                      <a:cs typeface="+mn-cs"/>
                    </a:rPr>
                    <a:t>InvestEU</a:t>
                  </a:r>
                  <a:r>
                    <a:rPr kumimoji="0" lang="en-US" sz="140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Myriad Pro" panose="020B0503030403020204"/>
                      <a:ea typeface="+mn-ea"/>
                      <a:cs typeface="+mn-cs"/>
                    </a:rPr>
                    <a:t> </a:t>
                  </a: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Myriad Pro" panose="020B0503030403020204"/>
                      <a:ea typeface="+mn-ea"/>
                      <a:cs typeface="+mn-cs"/>
                    </a:rPr>
                    <a:t>guarantee</a:t>
                  </a:r>
                  <a:r>
                    <a:rPr kumimoji="0" lang="en-US" sz="140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Myriad Pro" panose="020B0503030403020204"/>
                      <a:ea typeface="+mn-ea"/>
                      <a:cs typeface="+mn-cs"/>
                    </a:rPr>
                    <a:t> backed </a:t>
                  </a: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Myriad Pro" panose="020B0503030403020204"/>
                      <a:ea typeface="+mn-ea"/>
                      <a:cs typeface="+mn-cs"/>
                    </a:rPr>
                    <a:t>EIB financing</a:t>
                  </a:r>
                </a:p>
                <a:p>
                  <a:pPr marL="0" marR="0" lvl="1" indent="0" algn="ctr" defTabSz="84455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Myriad Pro" panose="020B0503030403020204"/>
                      <a:ea typeface="+mn-ea"/>
                      <a:cs typeface="+mn-cs"/>
                    </a:rPr>
                    <a:t>Green/sustainable infrastructure, innovation, social &amp; skills, SMEs and microfinance</a:t>
                  </a:r>
                </a:p>
                <a:p>
                  <a:pPr marL="171450" marR="0" lvl="1" indent="-171450" algn="l" defTabSz="84455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lrTx/>
                    <a:buSzTx/>
                    <a:buFontTx/>
                    <a:buChar char="••"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yriad Pro" panose="020B0503030403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Rounded Rectangle 35">
                  <a:extLst>
                    <a:ext uri="{FF2B5EF4-FFF2-40B4-BE49-F238E27FC236}">
                      <a16:creationId xmlns:a16="http://schemas.microsoft.com/office/drawing/2014/main" id="{B008AA50-BA51-4CE3-899E-B53A6F9AE8FA}"/>
                    </a:ext>
                  </a:extLst>
                </p:cNvPr>
                <p:cNvSpPr/>
                <p:nvPr/>
              </p:nvSpPr>
              <p:spPr>
                <a:xfrm>
                  <a:off x="3872372" y="1377432"/>
                  <a:ext cx="794418" cy="373559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txBody>
                <a:bodyPr wrap="none" anchor="ctr">
                  <a:spAutoFit/>
                </a:bodyPr>
                <a:lstStyle/>
                <a:p>
                  <a:pPr marL="0" marR="0" lvl="0" indent="0" algn="ctr" defTabSz="84455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Myriad Pro" panose="020B0503030403020204"/>
                      <a:ea typeface="+mn-ea"/>
                      <a:cs typeface="+mn-cs"/>
                    </a:rPr>
                    <a:t>Pillar 2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yriad Pro" panose="020B0503030403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9E130B98-310E-48A3-829B-C861F2587CB4}"/>
                  </a:ext>
                </a:extLst>
              </p:cNvPr>
              <p:cNvGrpSpPr/>
              <p:nvPr/>
            </p:nvGrpSpPr>
            <p:grpSpPr>
              <a:xfrm>
                <a:off x="7439044" y="1353466"/>
                <a:ext cx="2299593" cy="2694304"/>
                <a:chOff x="3136719" y="1377432"/>
                <a:chExt cx="2299593" cy="2694304"/>
              </a:xfrm>
            </p:grpSpPr>
            <p:sp>
              <p:nvSpPr>
                <p:cNvPr id="15" name="Rounded Rectangle 43">
                  <a:extLst>
                    <a:ext uri="{FF2B5EF4-FFF2-40B4-BE49-F238E27FC236}">
                      <a16:creationId xmlns:a16="http://schemas.microsoft.com/office/drawing/2014/main" id="{21414E8E-A314-4685-9FE0-F1633A876A59}"/>
                    </a:ext>
                  </a:extLst>
                </p:cNvPr>
                <p:cNvSpPr/>
                <p:nvPr/>
              </p:nvSpPr>
              <p:spPr>
                <a:xfrm>
                  <a:off x="3136719" y="3902916"/>
                  <a:ext cx="2299593" cy="168820"/>
                </a:xfrm>
                <a:prstGeom prst="round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yriad Pro" panose="020B0503030403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Trapezoid 15">
                  <a:extLst>
                    <a:ext uri="{FF2B5EF4-FFF2-40B4-BE49-F238E27FC236}">
                      <a16:creationId xmlns:a16="http://schemas.microsoft.com/office/drawing/2014/main" id="{FC6C01FB-9DFC-46EA-B9A2-D69803EAC396}"/>
                    </a:ext>
                  </a:extLst>
                </p:cNvPr>
                <p:cNvSpPr/>
                <p:nvPr/>
              </p:nvSpPr>
              <p:spPr>
                <a:xfrm>
                  <a:off x="3231515" y="1820363"/>
                  <a:ext cx="2076131" cy="2024262"/>
                </a:xfrm>
                <a:prstGeom prst="trapezoid">
                  <a:avLst>
                    <a:gd name="adj" fmla="val 14962"/>
                  </a:avLst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1" indent="0" algn="ctr" defTabSz="84455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Myriad Pro" panose="020B0503030403020204"/>
                      <a:ea typeface="+mn-ea"/>
                      <a:cs typeface="+mn-cs"/>
                    </a:rPr>
                    <a:t>Public</a:t>
                  </a:r>
                  <a:r>
                    <a:rPr kumimoji="0" lang="en-US" sz="1400" b="1" i="0" u="none" strike="noStrike" kern="1200" cap="none" spc="0" normalizeH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Myriad Pro" panose="020B0503030403020204"/>
                      <a:ea typeface="+mn-ea"/>
                      <a:cs typeface="+mn-cs"/>
                    </a:rPr>
                    <a:t> Sector </a:t>
                  </a: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Myriad Pro" panose="020B0503030403020204"/>
                      <a:ea typeface="+mn-ea"/>
                      <a:cs typeface="+mn-cs"/>
                    </a:rPr>
                    <a:t>Loan Facility</a:t>
                  </a:r>
                </a:p>
                <a:p>
                  <a:pPr marL="0" marR="0" lvl="1" indent="0" algn="ctr" defTabSz="84455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en-US" sz="1400" dirty="0">
                    <a:solidFill>
                      <a:schemeClr val="bg1"/>
                    </a:solidFill>
                    <a:latin typeface="Myriad Pro" panose="020B0503030403020204"/>
                  </a:endParaRPr>
                </a:p>
                <a:p>
                  <a:pPr marL="0" marR="0" lvl="1" indent="0" algn="ctr" defTabSz="84455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Myriad Pro" panose="020B0503030403020204"/>
                      <a:ea typeface="+mn-ea"/>
                      <a:cs typeface="+mn-cs"/>
                    </a:rPr>
                    <a:t>EIB financing combined with EC grants for eligible public sector projects</a:t>
                  </a:r>
                </a:p>
              </p:txBody>
            </p:sp>
            <p:sp>
              <p:nvSpPr>
                <p:cNvPr id="17" name="Rounded Rectangle 45">
                  <a:extLst>
                    <a:ext uri="{FF2B5EF4-FFF2-40B4-BE49-F238E27FC236}">
                      <a16:creationId xmlns:a16="http://schemas.microsoft.com/office/drawing/2014/main" id="{93A96F0D-83F3-4DB7-B261-6B4ADAF22CFC}"/>
                    </a:ext>
                  </a:extLst>
                </p:cNvPr>
                <p:cNvSpPr/>
                <p:nvPr/>
              </p:nvSpPr>
              <p:spPr>
                <a:xfrm>
                  <a:off x="3872372" y="1377432"/>
                  <a:ext cx="794418" cy="373559"/>
                </a:xfrm>
                <a:prstGeom prst="roundRect">
                  <a:avLst/>
                </a:prstGeom>
                <a:solidFill>
                  <a:srgbClr val="0070C0"/>
                </a:solidFill>
              </p:spPr>
              <p:txBody>
                <a:bodyPr wrap="none" anchor="ctr">
                  <a:spAutoFit/>
                </a:bodyPr>
                <a:lstStyle/>
                <a:p>
                  <a:pPr marL="0" marR="0" lvl="0" indent="0" algn="ctr" defTabSz="84455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Myriad Pro" panose="020B0503030403020204"/>
                      <a:ea typeface="+mn-ea"/>
                      <a:cs typeface="+mn-cs"/>
                    </a:rPr>
                    <a:t>Pillar 3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Myriad Pro" panose="020B0503030403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id="{7ACB15D7-F95B-400C-914A-6775F07A94F2}"/>
                </a:ext>
              </a:extLst>
            </p:cNvPr>
            <p:cNvSpPr/>
            <p:nvPr/>
          </p:nvSpPr>
          <p:spPr>
            <a:xfrm>
              <a:off x="1738783" y="832743"/>
              <a:ext cx="8015147" cy="548623"/>
            </a:xfrm>
            <a:prstGeom prst="trapezoid">
              <a:avLst>
                <a:gd name="adj" fmla="val 712393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anose="020B0503030403020204"/>
                  <a:ea typeface="+mn-ea"/>
                  <a:cs typeface="+mn-cs"/>
                </a:rPr>
                <a:t>Just Transition Mechanism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72715DC-5686-4429-954C-28EAB4C019C7}"/>
              </a:ext>
            </a:extLst>
          </p:cNvPr>
          <p:cNvGrpSpPr/>
          <p:nvPr/>
        </p:nvGrpSpPr>
        <p:grpSpPr>
          <a:xfrm>
            <a:off x="1685023" y="4633063"/>
            <a:ext cx="8641097" cy="1395287"/>
            <a:chOff x="1465874" y="4382173"/>
            <a:chExt cx="8710432" cy="1917825"/>
          </a:xfrm>
        </p:grpSpPr>
        <p:sp>
          <p:nvSpPr>
            <p:cNvPr id="26" name="Content Placeholder 10">
              <a:extLst>
                <a:ext uri="{FF2B5EF4-FFF2-40B4-BE49-F238E27FC236}">
                  <a16:creationId xmlns:a16="http://schemas.microsoft.com/office/drawing/2014/main" id="{1E92E78F-9C88-4D25-B7BF-BBB907BF119E}"/>
                </a:ext>
              </a:extLst>
            </p:cNvPr>
            <p:cNvSpPr txBox="1">
              <a:spLocks/>
            </p:cNvSpPr>
            <p:nvPr/>
          </p:nvSpPr>
          <p:spPr>
            <a:xfrm>
              <a:off x="4511305" y="4382173"/>
              <a:ext cx="2436368" cy="48653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 panose="020B0503030403020204"/>
                  <a:ea typeface="+mn-ea"/>
                  <a:cs typeface="+mn-cs"/>
                </a:rPr>
                <a:t>Advisory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  <a:ea typeface="+mn-ea"/>
                <a:cs typeface="+mn-cs"/>
              </a:endParaRPr>
            </a:p>
          </p:txBody>
        </p:sp>
        <p:sp>
          <p:nvSpPr>
            <p:cNvPr id="27" name="Content Placeholder 10">
              <a:extLst>
                <a:ext uri="{FF2B5EF4-FFF2-40B4-BE49-F238E27FC236}">
                  <a16:creationId xmlns:a16="http://schemas.microsoft.com/office/drawing/2014/main" id="{908C9BD2-C337-480B-A2B4-5C70891D388F}"/>
                </a:ext>
              </a:extLst>
            </p:cNvPr>
            <p:cNvSpPr txBox="1">
              <a:spLocks/>
            </p:cNvSpPr>
            <p:nvPr/>
          </p:nvSpPr>
          <p:spPr>
            <a:xfrm>
              <a:off x="4450662" y="4841180"/>
              <a:ext cx="2640589" cy="145881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vert="horz" lIns="68580" tIns="34290" rIns="68580" bIns="3429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20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None/>
                <a:defRPr sz="20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FFC000"/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 panose="020B0503030403020204"/>
                  <a:ea typeface="+mn-ea"/>
                  <a:cs typeface="+mn-cs"/>
                </a:rPr>
                <a:t>InvestEU Advisory Hub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FFC000"/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 panose="020B0503030403020204"/>
                  <a:ea typeface="+mn-ea"/>
                  <a:cs typeface="+mn-cs"/>
                </a:rPr>
                <a:t>EIB provides advisory support to InvestEU projects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  <a:ea typeface="+mn-ea"/>
                <a:cs typeface="+mn-cs"/>
              </a:endParaRPr>
            </a:p>
          </p:txBody>
        </p:sp>
        <p:sp>
          <p:nvSpPr>
            <p:cNvPr id="28" name="Content Placeholder 10">
              <a:extLst>
                <a:ext uri="{FF2B5EF4-FFF2-40B4-BE49-F238E27FC236}">
                  <a16:creationId xmlns:a16="http://schemas.microsoft.com/office/drawing/2014/main" id="{467DDBBB-A0E4-4D9C-BBF2-F1D763B1A1E8}"/>
                </a:ext>
              </a:extLst>
            </p:cNvPr>
            <p:cNvSpPr txBox="1">
              <a:spLocks/>
            </p:cNvSpPr>
            <p:nvPr/>
          </p:nvSpPr>
          <p:spPr>
            <a:xfrm>
              <a:off x="1465874" y="4847559"/>
              <a:ext cx="2605497" cy="145243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vert="horz" lIns="68580" tIns="34290" rIns="68580" bIns="3429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20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None/>
                <a:defRPr sz="20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FFC000"/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 panose="020B0503030403020204"/>
                  <a:ea typeface="+mn-ea"/>
                  <a:cs typeface="+mn-cs"/>
                </a:rPr>
                <a:t>JASPERS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 panose="020B0503030403020204"/>
                  <a:ea typeface="+mn-ea"/>
                  <a:cs typeface="+mn-cs"/>
                </a:rPr>
                <a:t> supporting Member States with project preparation for JTF grants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  <a:ea typeface="+mn-ea"/>
                <a:cs typeface="+mn-cs"/>
              </a:endParaRPr>
            </a:p>
          </p:txBody>
        </p:sp>
        <p:sp>
          <p:nvSpPr>
            <p:cNvPr id="29" name="Content Placeholder 10">
              <a:extLst>
                <a:ext uri="{FF2B5EF4-FFF2-40B4-BE49-F238E27FC236}">
                  <a16:creationId xmlns:a16="http://schemas.microsoft.com/office/drawing/2014/main" id="{51B594ED-8CAE-4917-9B7E-B3ED805DBE5D}"/>
                </a:ext>
              </a:extLst>
            </p:cNvPr>
            <p:cNvSpPr txBox="1">
              <a:spLocks/>
            </p:cNvSpPr>
            <p:nvPr/>
          </p:nvSpPr>
          <p:spPr>
            <a:xfrm>
              <a:off x="7490116" y="4825276"/>
              <a:ext cx="2686190" cy="1474722"/>
            </a:xfrm>
            <a:prstGeom prst="rect">
              <a:avLst/>
            </a:prstGeom>
            <a:solidFill>
              <a:srgbClr val="0070C0"/>
            </a:solidFill>
          </p:spPr>
          <p:txBody>
            <a:bodyPr vert="horz" lIns="68580" tIns="34290" rIns="68580" bIns="34290" rtlCol="0"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20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None/>
                <a:defRPr sz="20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FFC000"/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 Pro" panose="020B0503030403020204"/>
                  <a:ea typeface="+mn-ea"/>
                  <a:cs typeface="+mn-cs"/>
                </a:rPr>
                <a:t>InvestEU Advisory Hub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 Pro" panose="020B0503030403020204"/>
                  <a:ea typeface="+mn-ea"/>
                  <a:cs typeface="+mn-cs"/>
                </a:rPr>
                <a:t> dedicated funding to support </a:t>
              </a: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 Pro" panose="020B0503030403020204"/>
                  <a:ea typeface="+mn-ea"/>
                  <a:cs typeface="+mn-cs"/>
                </a:rPr>
                <a:t>projects development and implementation</a:t>
              </a: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7FEF2F8-335B-6B69-B3A8-91018B077E05}"/>
              </a:ext>
            </a:extLst>
          </p:cNvPr>
          <p:cNvCxnSpPr>
            <a:cxnSpLocks/>
          </p:cNvCxnSpPr>
          <p:nvPr/>
        </p:nvCxnSpPr>
        <p:spPr>
          <a:xfrm flipH="1" flipV="1">
            <a:off x="2113790" y="1819220"/>
            <a:ext cx="2532262" cy="4099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9267990E-8C14-EAA9-DD10-BDD112E3F99C}"/>
              </a:ext>
            </a:extLst>
          </p:cNvPr>
          <p:cNvSpPr txBox="1">
            <a:spLocks/>
          </p:cNvSpPr>
          <p:nvPr/>
        </p:nvSpPr>
        <p:spPr>
          <a:xfrm>
            <a:off x="4706211" y="1642236"/>
            <a:ext cx="2416975" cy="35396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  <a:ea typeface="+mn-ea"/>
                <a:cs typeface="+mn-cs"/>
              </a:rPr>
              <a:t>Financing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6D8929-CFE5-C575-0FAB-0AE865581443}"/>
              </a:ext>
            </a:extLst>
          </p:cNvPr>
          <p:cNvCxnSpPr>
            <a:cxnSpLocks/>
          </p:cNvCxnSpPr>
          <p:nvPr/>
        </p:nvCxnSpPr>
        <p:spPr>
          <a:xfrm flipH="1">
            <a:off x="7265622" y="1759654"/>
            <a:ext cx="2658758" cy="5472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4B362B2-17E5-B36B-DBF5-528A5CBCB95C}"/>
              </a:ext>
            </a:extLst>
          </p:cNvPr>
          <p:cNvCxnSpPr>
            <a:cxnSpLocks/>
          </p:cNvCxnSpPr>
          <p:nvPr/>
        </p:nvCxnSpPr>
        <p:spPr>
          <a:xfrm flipH="1" flipV="1">
            <a:off x="2361463" y="4775184"/>
            <a:ext cx="2532262" cy="4099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9753657-35FF-D4C9-FA75-3697963A572E}"/>
              </a:ext>
            </a:extLst>
          </p:cNvPr>
          <p:cNvCxnSpPr>
            <a:cxnSpLocks/>
          </p:cNvCxnSpPr>
          <p:nvPr/>
        </p:nvCxnSpPr>
        <p:spPr>
          <a:xfrm flipH="1">
            <a:off x="7513295" y="4715618"/>
            <a:ext cx="2658758" cy="5472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829C755A-7E35-44A1-0195-CEDD8D893495}"/>
              </a:ext>
            </a:extLst>
          </p:cNvPr>
          <p:cNvSpPr txBox="1">
            <a:spLocks/>
          </p:cNvSpPr>
          <p:nvPr/>
        </p:nvSpPr>
        <p:spPr>
          <a:xfrm>
            <a:off x="947737" y="157697"/>
            <a:ext cx="10296525" cy="1037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1"/>
                </a:solidFill>
                <a:latin typeface="Calibri" panose="020F0502020204030204" pitchFamily="34" charset="0"/>
                <a:ea typeface="Open Sans Extrabold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200" dirty="0">
                <a:solidFill>
                  <a:srgbClr val="174489"/>
                </a:solidFill>
                <a:latin typeface="+mn-lt"/>
                <a:ea typeface="+mn-ea"/>
                <a:cs typeface="+mn-cs"/>
              </a:rPr>
              <a:t>EIB and Just Transition Mechanism</a:t>
            </a:r>
          </a:p>
        </p:txBody>
      </p:sp>
    </p:spTree>
    <p:extLst>
      <p:ext uri="{BB962C8B-B14F-4D97-AF65-F5344CB8AC3E}">
        <p14:creationId xmlns:p14="http://schemas.microsoft.com/office/powerpoint/2010/main" val="889991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5FC9F-275C-4B09-AC5A-FA82C19B6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Updated</a:t>
            </a:r>
            <a:r>
              <a:rPr lang="fr-FR" dirty="0"/>
              <a:t> </a:t>
            </a:r>
            <a:r>
              <a:rPr lang="fr-FR" dirty="0" err="1"/>
              <a:t>eligibilities</a:t>
            </a:r>
            <a:r>
              <a:rPr lang="fr-FR" dirty="0"/>
              <a:t>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07EC4-3FF7-4DA1-A57B-A0AB1AF3C5A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37907" y="1956620"/>
            <a:ext cx="5283693" cy="3677264"/>
          </a:xfrm>
        </p:spPr>
        <p:txBody>
          <a:bodyPr>
            <a:normAutofit/>
          </a:bodyPr>
          <a:lstStyle/>
          <a:p>
            <a:endParaRPr lang="fr-FR" sz="2400" dirty="0"/>
          </a:p>
          <a:p>
            <a:endParaRPr lang="fr-FR" sz="2400" dirty="0"/>
          </a:p>
          <a:p>
            <a:pPr algn="just"/>
            <a:r>
              <a:rPr lang="fr-FR" sz="2400" dirty="0"/>
              <a:t>As of the end of Jan. 2023, the EC </a:t>
            </a:r>
            <a:r>
              <a:rPr lang="fr-FR" sz="2400" dirty="0" err="1"/>
              <a:t>had</a:t>
            </a:r>
            <a:r>
              <a:rPr lang="fr-FR" sz="2400" dirty="0"/>
              <a:t> </a:t>
            </a:r>
            <a:r>
              <a:rPr lang="fr-FR" sz="2400" dirty="0" err="1"/>
              <a:t>approved</a:t>
            </a:r>
            <a:r>
              <a:rPr lang="fr-FR" sz="2400" dirty="0"/>
              <a:t> 67 </a:t>
            </a:r>
            <a:r>
              <a:rPr lang="fr-FR" sz="2400" dirty="0" err="1"/>
              <a:t>TJTPs</a:t>
            </a:r>
            <a:r>
              <a:rPr lang="fr-FR" sz="2400" dirty="0"/>
              <a:t> in 26 </a:t>
            </a:r>
            <a:r>
              <a:rPr lang="fr-FR" sz="2400" dirty="0" err="1"/>
              <a:t>Member</a:t>
            </a:r>
            <a:r>
              <a:rPr lang="fr-FR" sz="2400" dirty="0"/>
              <a:t> States, </a:t>
            </a:r>
            <a:r>
              <a:rPr lang="fr-FR" sz="2400" dirty="0" err="1"/>
              <a:t>resulting</a:t>
            </a:r>
            <a:r>
              <a:rPr lang="fr-FR" sz="2400" dirty="0"/>
              <a:t> in </a:t>
            </a:r>
            <a:r>
              <a:rPr lang="fr-FR" sz="2400" b="1" dirty="0"/>
              <a:t>91 </a:t>
            </a:r>
            <a:r>
              <a:rPr lang="fr-FR" sz="2400" b="1" dirty="0" err="1"/>
              <a:t>territories</a:t>
            </a:r>
            <a:r>
              <a:rPr lang="fr-FR" sz="2400" dirty="0"/>
              <a:t> </a:t>
            </a:r>
            <a:r>
              <a:rPr lang="fr-FR" sz="2400" dirty="0" err="1"/>
              <a:t>that</a:t>
            </a:r>
            <a:r>
              <a:rPr lang="fr-FR" sz="2400" dirty="0"/>
              <a:t> are </a:t>
            </a:r>
            <a:r>
              <a:rPr lang="fr-FR" sz="2400" dirty="0" err="1"/>
              <a:t>eligible</a:t>
            </a:r>
            <a:r>
              <a:rPr lang="fr-FR" sz="2400" dirty="0"/>
              <a:t> for JTM P3.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EF6CB-55CE-4BF0-850A-643346972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05B737-2997-4BC2-A23C-334E8EBEAD9B}" type="slidenum">
              <a:rPr lang="en-GB" smtClean="0"/>
              <a:t>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36FAB9-9763-4CC3-8289-70CFAB106D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1" r="7837" b="700"/>
          <a:stretch/>
        </p:blipFill>
        <p:spPr>
          <a:xfrm>
            <a:off x="6275804" y="1956621"/>
            <a:ext cx="5068163" cy="36772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EF9E4D-A894-4446-89D6-D11A92A54F97}"/>
              </a:ext>
            </a:extLst>
          </p:cNvPr>
          <p:cNvSpPr txBox="1"/>
          <p:nvPr/>
        </p:nvSpPr>
        <p:spPr>
          <a:xfrm>
            <a:off x="6275804" y="5633884"/>
            <a:ext cx="5122367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Clr>
                <a:srgbClr val="C00000"/>
              </a:buClr>
            </a:pPr>
            <a:r>
              <a:rPr lang="en-US" sz="1800" dirty="0">
                <a:solidFill>
                  <a:schemeClr val="bg1"/>
                </a:solidFill>
              </a:rPr>
              <a:t>N.B: </a:t>
            </a:r>
            <a:r>
              <a:rPr lang="en-GB" sz="1800" dirty="0">
                <a:solidFill>
                  <a:schemeClr val="bg1"/>
                </a:solidFill>
              </a:rPr>
              <a:t>Projects need to be located in, or benefit, territories identified in a TJTP </a:t>
            </a:r>
            <a:endParaRPr lang="en-US" sz="1800" u="sng" dirty="0"/>
          </a:p>
        </p:txBody>
      </p:sp>
    </p:spTree>
    <p:extLst>
      <p:ext uri="{BB962C8B-B14F-4D97-AF65-F5344CB8AC3E}">
        <p14:creationId xmlns:p14="http://schemas.microsoft.com/office/powerpoint/2010/main" val="2544437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5FC9F-275C-4B09-AC5A-FA82C19B6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Sectoral</a:t>
            </a:r>
            <a:r>
              <a:rPr lang="fr-FR" dirty="0"/>
              <a:t> </a:t>
            </a:r>
            <a:r>
              <a:rPr lang="fr-FR" dirty="0" err="1"/>
              <a:t>eligibilities</a:t>
            </a:r>
            <a:r>
              <a:rPr lang="fr-FR" dirty="0"/>
              <a:t> 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EF6CB-55CE-4BF0-850A-643346972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05B737-2997-4BC2-A23C-334E8EBEAD9B}" type="slidenum">
              <a:rPr lang="en-GB" smtClean="0"/>
              <a:t>4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C1B01E-FDC9-4B64-A2B8-C103548C19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51" t="29821" r="9516" b="13549"/>
          <a:stretch/>
        </p:blipFill>
        <p:spPr>
          <a:xfrm>
            <a:off x="1772465" y="1288027"/>
            <a:ext cx="8647069" cy="46661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A502D0-5603-4590-AAD8-172CEDC0ADF2}"/>
              </a:ext>
            </a:extLst>
          </p:cNvPr>
          <p:cNvSpPr txBox="1"/>
          <p:nvPr/>
        </p:nvSpPr>
        <p:spPr>
          <a:xfrm>
            <a:off x="6312310" y="5622419"/>
            <a:ext cx="504149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Clr>
                <a:srgbClr val="C00000"/>
              </a:buClr>
            </a:pPr>
            <a:r>
              <a:rPr lang="en-US" sz="1600" dirty="0">
                <a:solidFill>
                  <a:schemeClr val="bg1"/>
                </a:solidFill>
              </a:rPr>
              <a:t>N.B: Promoters need to demonstrate that projects cannot generate a </a:t>
            </a:r>
            <a:r>
              <a:rPr lang="en-US" sz="1600" b="1" u="sng" dirty="0">
                <a:solidFill>
                  <a:schemeClr val="bg1"/>
                </a:solidFill>
              </a:rPr>
              <a:t>sufficient stream of own revenues</a:t>
            </a:r>
            <a:r>
              <a:rPr lang="en-US" sz="1600" u="sng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4373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492" y="136525"/>
            <a:ext cx="10911016" cy="1037581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rgbClr val="174489"/>
                </a:solidFill>
                <a:latin typeface="+mn-lt"/>
                <a:ea typeface="+mn-ea"/>
                <a:cs typeface="+mn-cs"/>
              </a:rPr>
              <a:t>Loan Component of Public Sector Loan Facility (JTM Pillar 3)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51029561"/>
              </p:ext>
            </p:extLst>
          </p:nvPr>
        </p:nvGraphicFramePr>
        <p:xfrm>
          <a:off x="914401" y="1388962"/>
          <a:ext cx="11076972" cy="4349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2039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5FC9F-275C-4B09-AC5A-FA82C19B64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8034" y="224298"/>
            <a:ext cx="10296525" cy="1036637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174489"/>
                </a:solidFill>
                <a:latin typeface="+mn-lt"/>
                <a:ea typeface="+mn-ea"/>
                <a:cs typeface="+mn-cs"/>
              </a:rPr>
              <a:t>Types of EIB </a:t>
            </a:r>
            <a:r>
              <a:rPr lang="fr-FR" sz="3200" b="1" dirty="0" err="1">
                <a:solidFill>
                  <a:srgbClr val="174489"/>
                </a:solidFill>
                <a:latin typeface="+mn-lt"/>
                <a:ea typeface="+mn-ea"/>
                <a:cs typeface="+mn-cs"/>
              </a:rPr>
              <a:t>loans</a:t>
            </a:r>
            <a:r>
              <a:rPr lang="fr-FR" sz="3200" b="1" dirty="0">
                <a:solidFill>
                  <a:srgbClr val="174489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3200" b="1" dirty="0" err="1">
                <a:solidFill>
                  <a:srgbClr val="174489"/>
                </a:solidFill>
                <a:latin typeface="+mn-lt"/>
                <a:ea typeface="+mn-ea"/>
                <a:cs typeface="+mn-cs"/>
              </a:rPr>
              <a:t>under</a:t>
            </a:r>
            <a:r>
              <a:rPr lang="fr-FR" sz="3200" b="1" dirty="0">
                <a:solidFill>
                  <a:srgbClr val="174489"/>
                </a:solidFill>
                <a:latin typeface="+mn-lt"/>
                <a:ea typeface="+mn-ea"/>
                <a:cs typeface="+mn-cs"/>
              </a:rPr>
              <a:t> PSLF: </a:t>
            </a:r>
            <a:r>
              <a:rPr lang="fr-FR" sz="3200" b="1" dirty="0" err="1">
                <a:solidFill>
                  <a:srgbClr val="174489"/>
                </a:solidFill>
                <a:latin typeface="+mn-lt"/>
                <a:ea typeface="+mn-ea"/>
                <a:cs typeface="+mn-cs"/>
              </a:rPr>
              <a:t>project</a:t>
            </a:r>
            <a:r>
              <a:rPr lang="fr-FR" sz="3200" b="1" dirty="0">
                <a:solidFill>
                  <a:srgbClr val="174489"/>
                </a:solidFill>
                <a:latin typeface="+mn-lt"/>
                <a:ea typeface="+mn-ea"/>
                <a:cs typeface="+mn-cs"/>
              </a:rPr>
              <a:t> size </a:t>
            </a:r>
            <a:r>
              <a:rPr lang="fr-FR" sz="3200" b="1" dirty="0" err="1">
                <a:solidFill>
                  <a:srgbClr val="174489"/>
                </a:solidFill>
                <a:latin typeface="+mn-lt"/>
                <a:ea typeface="+mn-ea"/>
                <a:cs typeface="+mn-cs"/>
              </a:rPr>
              <a:t>matters</a:t>
            </a:r>
            <a:endParaRPr lang="en-GB" sz="3200" b="1" dirty="0">
              <a:solidFill>
                <a:srgbClr val="174489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287CE8-E8BB-4AC9-ACD4-F0114F205AFD}"/>
              </a:ext>
            </a:extLst>
          </p:cNvPr>
          <p:cNvGrpSpPr/>
          <p:nvPr/>
        </p:nvGrpSpPr>
        <p:grpSpPr>
          <a:xfrm>
            <a:off x="4345804" y="2187329"/>
            <a:ext cx="3500390" cy="3856777"/>
            <a:chOff x="4486132" y="1775528"/>
            <a:chExt cx="3500390" cy="4549837"/>
          </a:xfrm>
        </p:grpSpPr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EA8201F0-5759-40B6-A98A-06ED119DB9E2}"/>
                </a:ext>
              </a:extLst>
            </p:cNvPr>
            <p:cNvSpPr txBox="1">
              <a:spLocks/>
            </p:cNvSpPr>
            <p:nvPr/>
          </p:nvSpPr>
          <p:spPr>
            <a:xfrm>
              <a:off x="4486132" y="2632689"/>
              <a:ext cx="3500389" cy="3692676"/>
            </a:xfrm>
            <a:prstGeom prst="rect">
              <a:avLst/>
            </a:prstGeom>
            <a:solidFill>
              <a:schemeClr val="lt1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vert="horz" lIns="91440" tIns="45720" rIns="91440" bIns="45720" rtlCol="0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Programme cost &gt; EUR 25m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*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Loan &gt; EUR </a:t>
              </a:r>
              <a:r>
                <a:rPr lang="en-GB" dirty="0">
                  <a:solidFill>
                    <a:srgbClr val="000000"/>
                  </a:solidFill>
                  <a:latin typeface="Calibri" panose="020F0502020204030204"/>
                </a:rPr>
                <a:t>12.5m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*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“Sub-projects” range EUR 50k-12.5m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**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Suitable for Investment Programme (Tranches, many “sub-projects” and multisector)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Loan can be “Coordinated”: the borrower transfers </a:t>
              </a:r>
              <a:r>
                <a:rPr lang="en-US" sz="1800" dirty="0"/>
                <a:t>grant/loan to sub-projects’</a:t>
              </a:r>
              <a:r>
                <a:rPr lang="en-US" sz="1800" baseline="0" dirty="0"/>
                <a:t> </a:t>
              </a:r>
              <a:r>
                <a:rPr lang="en-US" sz="1800" dirty="0"/>
                <a:t>promoters</a:t>
              </a:r>
              <a:endParaRPr kumimoji="0" lang="en-GB" sz="18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AD446DC2-7271-4672-9F21-5CD35FAE512F}"/>
                </a:ext>
              </a:extLst>
            </p:cNvPr>
            <p:cNvSpPr txBox="1">
              <a:spLocks/>
            </p:cNvSpPr>
            <p:nvPr/>
          </p:nvSpPr>
          <p:spPr>
            <a:xfrm>
              <a:off x="4486133" y="1775528"/>
              <a:ext cx="3500389" cy="85716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vert="horz" lIns="91440" tIns="45720" rIns="91440" bIns="45720" rtlCol="0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Framework Loans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Typically for large invest. </a:t>
              </a:r>
              <a:r>
                <a:rPr kumimoji="0" lang="en-GB" sz="1600" b="1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programmes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F96378A-1A38-4C32-B588-75D5C01E4025}"/>
              </a:ext>
            </a:extLst>
          </p:cNvPr>
          <p:cNvGrpSpPr/>
          <p:nvPr/>
        </p:nvGrpSpPr>
        <p:grpSpPr>
          <a:xfrm>
            <a:off x="8033577" y="2187329"/>
            <a:ext cx="3500389" cy="3856777"/>
            <a:chOff x="8033577" y="1775528"/>
            <a:chExt cx="3500389" cy="4549836"/>
          </a:xfrm>
        </p:grpSpPr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B3E7DD70-87C8-4538-B812-746FD67DFAE7}"/>
                </a:ext>
              </a:extLst>
            </p:cNvPr>
            <p:cNvSpPr txBox="1">
              <a:spLocks/>
            </p:cNvSpPr>
            <p:nvPr/>
          </p:nvSpPr>
          <p:spPr>
            <a:xfrm>
              <a:off x="8033577" y="2632689"/>
              <a:ext cx="3500389" cy="3692675"/>
            </a:xfrm>
            <a:prstGeom prst="rect">
              <a:avLst/>
            </a:prstGeom>
            <a:solidFill>
              <a:schemeClr val="lt1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vert="horz" lIns="91440" tIns="45720" rIns="91440" bIns="45720" rtlCol="0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Project cost in range EUR 2-25m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Loan range EUR 1-12.5m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Accessible through EIB’s financing partners - intermediaries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Project promoter applies for grant directly to EC / CINEA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Before applying for the Grant, the Promoter should have signed a loan with the financial intermediary.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B4F388F7-74E6-4608-B625-68939814E5A3}"/>
                </a:ext>
              </a:extLst>
            </p:cNvPr>
            <p:cNvSpPr txBox="1">
              <a:spLocks/>
            </p:cNvSpPr>
            <p:nvPr/>
          </p:nvSpPr>
          <p:spPr>
            <a:xfrm>
              <a:off x="8033577" y="1775528"/>
              <a:ext cx="3500389" cy="857161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vert="horz" lIns="91440" tIns="45720" rIns="91440" bIns="45720" rtlCol="0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Intermediated Loans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Through </a:t>
              </a:r>
              <a:r>
                <a:rPr kumimoji="0" lang="en-GB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local banks</a:t>
              </a:r>
              <a:r>
                <a: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&amp; </a:t>
              </a:r>
              <a:r>
                <a:rPr kumimoji="0" lang="en-GB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institutions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3120E50-951B-40FA-80D6-FF4189960ED9}"/>
              </a:ext>
            </a:extLst>
          </p:cNvPr>
          <p:cNvGrpSpPr/>
          <p:nvPr/>
        </p:nvGrpSpPr>
        <p:grpSpPr>
          <a:xfrm>
            <a:off x="658034" y="2187329"/>
            <a:ext cx="3500389" cy="3856777"/>
            <a:chOff x="4486133" y="1775528"/>
            <a:chExt cx="3500389" cy="4308401"/>
          </a:xfrm>
        </p:grpSpPr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7EA27F84-5E07-490A-BB3C-C1DFE21A1A79}"/>
                </a:ext>
              </a:extLst>
            </p:cNvPr>
            <p:cNvSpPr txBox="1">
              <a:spLocks/>
            </p:cNvSpPr>
            <p:nvPr/>
          </p:nvSpPr>
          <p:spPr>
            <a:xfrm>
              <a:off x="4486133" y="2632689"/>
              <a:ext cx="3500389" cy="3451240"/>
            </a:xfrm>
            <a:prstGeom prst="rect">
              <a:avLst/>
            </a:prstGeom>
            <a:solidFill>
              <a:schemeClr val="lt1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vert="horz" lIns="91440" tIns="45720" rIns="91440" bIns="45720" rtlCol="0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Project cost &gt; EUR 25m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Loan &gt; EUR 12.5m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Suitable for specific project (mature)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Single Promoter = Grant applicant to EC / CINEA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GB" dirty="0">
                  <a:solidFill>
                    <a:srgbClr val="000000"/>
                  </a:solidFill>
                  <a:latin typeface="Calibri" panose="020F0502020204030204"/>
                </a:rPr>
                <a:t>EIB loan pre-agreed before grant application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2E046512-2B3D-485F-9433-81A37B15CE58}"/>
                </a:ext>
              </a:extLst>
            </p:cNvPr>
            <p:cNvSpPr txBox="1">
              <a:spLocks/>
            </p:cNvSpPr>
            <p:nvPr/>
          </p:nvSpPr>
          <p:spPr>
            <a:xfrm>
              <a:off x="4486133" y="1775528"/>
              <a:ext cx="3500389" cy="85716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vert="horz" lIns="91440" tIns="45720" rIns="91440" bIns="45720" rtlCol="0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Investment Loans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Typically for large </a:t>
              </a:r>
              <a:r>
                <a:rPr kumimoji="0" lang="en-GB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stand-alone</a:t>
              </a:r>
              <a:r>
                <a: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projects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E02E90F-64B2-4072-B903-7943EBD4235F}"/>
              </a:ext>
            </a:extLst>
          </p:cNvPr>
          <p:cNvSpPr txBox="1"/>
          <p:nvPr/>
        </p:nvSpPr>
        <p:spPr>
          <a:xfrm>
            <a:off x="494907" y="6227717"/>
            <a:ext cx="11565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The value as shown can be also considered on the basis of a tranche of the EIB financing             ** Upper limit valid for Coordinated FL, due to Financial Regulation  limitations.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E1BC5A-48B1-C831-25D9-F823C7767608}"/>
              </a:ext>
            </a:extLst>
          </p:cNvPr>
          <p:cNvSpPr txBox="1"/>
          <p:nvPr/>
        </p:nvSpPr>
        <p:spPr>
          <a:xfrm>
            <a:off x="6288374" y="1596611"/>
            <a:ext cx="5245592" cy="369332"/>
          </a:xfrm>
          <a:prstGeom prst="rect">
            <a:avLst/>
          </a:prstGeom>
          <a:gradFill flip="none" rotWithShape="1">
            <a:gsLst>
              <a:gs pos="0">
                <a:srgbClr val="00B04B"/>
              </a:gs>
              <a:gs pos="48000">
                <a:srgbClr val="00B04B"/>
              </a:gs>
              <a:gs pos="100000">
                <a:srgbClr val="00B04B"/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Smaller projects and beneficiaries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7B7F59-DF08-E157-13BA-E9B70C42694E}"/>
              </a:ext>
            </a:extLst>
          </p:cNvPr>
          <p:cNvSpPr txBox="1"/>
          <p:nvPr/>
        </p:nvSpPr>
        <p:spPr>
          <a:xfrm>
            <a:off x="658033" y="1159794"/>
            <a:ext cx="5437967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C5D30F"/>
              </a:gs>
              <a:gs pos="83000">
                <a:srgbClr val="C5D30F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dirty="0"/>
              <a:t>Larger projects and beneficiaries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567F5989-CC58-7B83-C53F-69013D4504B4}"/>
              </a:ext>
            </a:extLst>
          </p:cNvPr>
          <p:cNvSpPr/>
          <p:nvPr/>
        </p:nvSpPr>
        <p:spPr>
          <a:xfrm>
            <a:off x="5146263" y="1538961"/>
            <a:ext cx="978408" cy="484632"/>
          </a:xfrm>
          <a:prstGeom prst="rightArrow">
            <a:avLst/>
          </a:prstGeom>
          <a:gradFill flip="none" rotWithShape="1">
            <a:gsLst>
              <a:gs pos="0">
                <a:srgbClr val="00B04B"/>
              </a:gs>
              <a:gs pos="48000">
                <a:srgbClr val="00B04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5291487E-81AF-E457-E38A-5F04D2EFD633}"/>
              </a:ext>
            </a:extLst>
          </p:cNvPr>
          <p:cNvSpPr/>
          <p:nvPr/>
        </p:nvSpPr>
        <p:spPr>
          <a:xfrm rot="10800000">
            <a:off x="6218362" y="1102926"/>
            <a:ext cx="978408" cy="48463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C5D30F"/>
              </a:gs>
              <a:gs pos="83000">
                <a:srgbClr val="C5D30F"/>
              </a:gs>
              <a:gs pos="100000">
                <a:srgbClr val="C5D30F"/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009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5FC9F-275C-4B09-AC5A-FA82C19B6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PSLF origination and </a:t>
            </a:r>
            <a:r>
              <a:rPr lang="fr-FR" dirty="0" err="1"/>
              <a:t>flagging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07EC4-3FF7-4DA1-A57B-A0AB1AF3C5A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47738" y="1665838"/>
            <a:ext cx="10406062" cy="4128787"/>
          </a:xfrm>
        </p:spPr>
        <p:txBody>
          <a:bodyPr/>
          <a:lstStyle/>
          <a:p>
            <a:pPr marL="228600" indent="-228600">
              <a:buFont typeface="Wingdings" panose="05000000000000000000" pitchFamily="2" charset="2"/>
              <a:buChar char="Ø"/>
            </a:pPr>
            <a:r>
              <a:rPr lang="en-GB" sz="2400" dirty="0"/>
              <a:t>Officially, the </a:t>
            </a:r>
            <a:r>
              <a:rPr lang="en-GB" sz="2400" b="1" dirty="0"/>
              <a:t>signed Loan request letter </a:t>
            </a:r>
            <a:r>
              <a:rPr lang="en-GB" sz="2400" dirty="0"/>
              <a:t>should be the point in the process when the </a:t>
            </a:r>
            <a:r>
              <a:rPr lang="en-GB" sz="2400" b="1" dirty="0"/>
              <a:t>Promoter can submit the grant application (stable loan amount).</a:t>
            </a:r>
            <a:endParaRPr lang="en-US" sz="2400" dirty="0"/>
          </a:p>
          <a:p>
            <a:endParaRPr lang="en-GB" sz="2400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ECBFFC7D-C149-4448-A860-8CEF74464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601" y="2425398"/>
            <a:ext cx="4295434" cy="320005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B62DE-6ADC-4B95-9ECD-B478999E13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05B737-2997-4BC2-A23C-334E8EBEAD9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376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8" y="1482852"/>
            <a:ext cx="1499473" cy="1042866"/>
          </a:xfrm>
          <a:prstGeom prst="rect">
            <a:avLst/>
          </a:prstGeom>
        </p:spPr>
      </p:pic>
      <p:sp>
        <p:nvSpPr>
          <p:cNvPr id="29" name="Title 3"/>
          <p:cNvSpPr>
            <a:spLocks noGrp="1"/>
          </p:cNvSpPr>
          <p:nvPr>
            <p:ph type="title"/>
          </p:nvPr>
        </p:nvSpPr>
        <p:spPr>
          <a:xfrm>
            <a:off x="617838" y="248792"/>
            <a:ext cx="10296525" cy="1037581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174489"/>
                </a:solidFill>
                <a:latin typeface="+mn-lt"/>
                <a:ea typeface="+mn-ea"/>
                <a:cs typeface="+mn-cs"/>
              </a:rPr>
              <a:t>How to apply for and receive funds for a PSLF project?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D65885-FFD7-F820-EFF2-B8A66FAAA5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361" y="2706828"/>
            <a:ext cx="1831965" cy="1544475"/>
          </a:xfrm>
          <a:prstGeom prst="rect">
            <a:avLst/>
          </a:prstGeom>
        </p:spPr>
      </p:pic>
      <p:sp>
        <p:nvSpPr>
          <p:cNvPr id="45" name="Rounded Rectangle 12">
            <a:extLst>
              <a:ext uri="{FF2B5EF4-FFF2-40B4-BE49-F238E27FC236}">
                <a16:creationId xmlns:a16="http://schemas.microsoft.com/office/drawing/2014/main" id="{E115B366-B877-142D-7FCD-DEE1D686EA3A}"/>
              </a:ext>
            </a:extLst>
          </p:cNvPr>
          <p:cNvSpPr/>
          <p:nvPr/>
        </p:nvSpPr>
        <p:spPr>
          <a:xfrm>
            <a:off x="2635094" y="1482852"/>
            <a:ext cx="1980000" cy="1042866"/>
          </a:xfrm>
          <a:prstGeom prst="roundRect">
            <a:avLst/>
          </a:prstGeom>
          <a:solidFill>
            <a:srgbClr val="1E858B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lIns="91440" tIns="45720" rIns="91440" bIns="45720" rtlCol="0" anchor="ctr" anchorCtr="0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Submission</a:t>
            </a: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of a </a:t>
            </a:r>
            <a:r>
              <a:rPr kumimoji="0" lang="en-IE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grant </a:t>
            </a:r>
            <a:r>
              <a:rPr kumimoji="0" lang="pl-PL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proposal</a:t>
            </a:r>
            <a:r>
              <a:rPr kumimoji="0" lang="en-IE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to the Commission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6" name="Rounded Rectangle 12">
            <a:extLst>
              <a:ext uri="{FF2B5EF4-FFF2-40B4-BE49-F238E27FC236}">
                <a16:creationId xmlns:a16="http://schemas.microsoft.com/office/drawing/2014/main" id="{38354520-D84D-D642-B664-4C2AAD755C4A}"/>
              </a:ext>
            </a:extLst>
          </p:cNvPr>
          <p:cNvSpPr/>
          <p:nvPr/>
        </p:nvSpPr>
        <p:spPr>
          <a:xfrm>
            <a:off x="4970725" y="1480738"/>
            <a:ext cx="1980000" cy="1042866"/>
          </a:xfrm>
          <a:prstGeom prst="roundRect">
            <a:avLst/>
          </a:prstGeom>
          <a:solidFill>
            <a:srgbClr val="1E858B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lIns="91440" tIns="45720" rIns="91440" bIns="45720" rtlCol="0" anchor="ctr" anchorCtr="0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Grant a</a:t>
            </a:r>
            <a:r>
              <a:rPr kumimoji="0" lang="pl-PL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ssessment</a:t>
            </a:r>
            <a:endParaRPr kumimoji="0" lang="en-IE" sz="1600" b="1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(up to 3 months)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Rounded Rectangle 12">
            <a:extLst>
              <a:ext uri="{FF2B5EF4-FFF2-40B4-BE49-F238E27FC236}">
                <a16:creationId xmlns:a16="http://schemas.microsoft.com/office/drawing/2014/main" id="{935017E1-DF7E-8A24-DB17-23FD8B83A111}"/>
              </a:ext>
            </a:extLst>
          </p:cNvPr>
          <p:cNvSpPr/>
          <p:nvPr/>
        </p:nvSpPr>
        <p:spPr>
          <a:xfrm>
            <a:off x="4965614" y="2907000"/>
            <a:ext cx="1980000" cy="1044000"/>
          </a:xfrm>
          <a:prstGeom prst="roundRect">
            <a:avLst/>
          </a:prstGeom>
          <a:solidFill>
            <a:srgbClr val="034EA2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 anchorCtr="0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Loan assessment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(up to 18 months)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Rounded Rectangle 12">
            <a:extLst>
              <a:ext uri="{FF2B5EF4-FFF2-40B4-BE49-F238E27FC236}">
                <a16:creationId xmlns:a16="http://schemas.microsoft.com/office/drawing/2014/main" id="{67DED872-741C-5628-F635-6451EE24B5AC}"/>
              </a:ext>
            </a:extLst>
          </p:cNvPr>
          <p:cNvSpPr/>
          <p:nvPr/>
        </p:nvSpPr>
        <p:spPr>
          <a:xfrm>
            <a:off x="7296134" y="1480738"/>
            <a:ext cx="1980000" cy="1042866"/>
          </a:xfrm>
          <a:prstGeom prst="roundRect">
            <a:avLst/>
          </a:prstGeom>
          <a:solidFill>
            <a:srgbClr val="1E858B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 anchorCtr="0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Grant agreement preparation and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</a:t>
            </a:r>
            <a:r>
              <a:rPr kumimoji="0" lang="pl-PL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ward</a:t>
            </a: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pl-PL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decision</a:t>
            </a:r>
            <a:r>
              <a:rPr kumimoji="0" lang="en-IE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adoption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Arrow: Down 10">
            <a:extLst>
              <a:ext uri="{FF2B5EF4-FFF2-40B4-BE49-F238E27FC236}">
                <a16:creationId xmlns:a16="http://schemas.microsoft.com/office/drawing/2014/main" id="{E54F2E8B-3AB9-4D70-CFFD-D19840C812D4}"/>
              </a:ext>
            </a:extLst>
          </p:cNvPr>
          <p:cNvSpPr/>
          <p:nvPr/>
        </p:nvSpPr>
        <p:spPr>
          <a:xfrm rot="16200000">
            <a:off x="4665582" y="1895718"/>
            <a:ext cx="288000" cy="288000"/>
          </a:xfrm>
          <a:prstGeom prst="downArrow">
            <a:avLst/>
          </a:prstGeom>
          <a:solidFill>
            <a:srgbClr val="1E858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0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Rounded Rectangle 12">
            <a:extLst>
              <a:ext uri="{FF2B5EF4-FFF2-40B4-BE49-F238E27FC236}">
                <a16:creationId xmlns:a16="http://schemas.microsoft.com/office/drawing/2014/main" id="{0442687F-97EA-E6FF-E848-945D97E1D2A6}"/>
              </a:ext>
            </a:extLst>
          </p:cNvPr>
          <p:cNvSpPr/>
          <p:nvPr/>
        </p:nvSpPr>
        <p:spPr>
          <a:xfrm>
            <a:off x="2635094" y="2907000"/>
            <a:ext cx="1980000" cy="1044000"/>
          </a:xfrm>
          <a:prstGeom prst="roundRect">
            <a:avLst/>
          </a:prstGeom>
          <a:solidFill>
            <a:srgbClr val="034EA2"/>
          </a:solidFill>
          <a:ln w="38100" cap="flat" cmpd="sng" algn="ctr">
            <a:noFill/>
            <a:prstDash val="dash"/>
            <a:miter lim="800000"/>
          </a:ln>
          <a:effectLst/>
        </p:spPr>
        <p:txBody>
          <a:bodyPr rtlCol="0" anchor="ctr" anchorCtr="0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</a:t>
            </a:r>
            <a:r>
              <a:rPr kumimoji="0" lang="en-IE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ubmission</a:t>
            </a:r>
            <a:r>
              <a:rPr kumimoji="0" lang="en-IE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of</a:t>
            </a: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a </a:t>
            </a:r>
            <a:r>
              <a:rPr kumimoji="0" lang="pl-PL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loan</a:t>
            </a: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pl-PL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request</a:t>
            </a:r>
            <a:r>
              <a:rPr kumimoji="0" lang="en-IE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to the EIB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Plus Sign 15">
            <a:extLst>
              <a:ext uri="{FF2B5EF4-FFF2-40B4-BE49-F238E27FC236}">
                <a16:creationId xmlns:a16="http://schemas.microsoft.com/office/drawing/2014/main" id="{2F5F07E9-3A44-F36C-63A5-6A0631D0B53F}"/>
              </a:ext>
            </a:extLst>
          </p:cNvPr>
          <p:cNvSpPr/>
          <p:nvPr/>
        </p:nvSpPr>
        <p:spPr>
          <a:xfrm>
            <a:off x="3481094" y="2580929"/>
            <a:ext cx="288000" cy="288000"/>
          </a:xfrm>
          <a:prstGeom prst="mathPlus">
            <a:avLst/>
          </a:prstGeom>
          <a:solidFill>
            <a:srgbClr val="034EA2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0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Rounded Rectangle 12">
            <a:extLst>
              <a:ext uri="{FF2B5EF4-FFF2-40B4-BE49-F238E27FC236}">
                <a16:creationId xmlns:a16="http://schemas.microsoft.com/office/drawing/2014/main" id="{2E9ABF0D-9F6B-D1C6-FEBD-D6CE9FCE07C9}"/>
              </a:ext>
            </a:extLst>
          </p:cNvPr>
          <p:cNvSpPr/>
          <p:nvPr/>
        </p:nvSpPr>
        <p:spPr>
          <a:xfrm>
            <a:off x="7296134" y="2907000"/>
            <a:ext cx="1980000" cy="1044000"/>
          </a:xfrm>
          <a:prstGeom prst="roundRect">
            <a:avLst/>
          </a:prstGeom>
          <a:solidFill>
            <a:srgbClr val="034EA2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 anchorCtr="0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Approval</a:t>
            </a: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of </a:t>
            </a:r>
            <a:endParaRPr kumimoji="0" lang="en-IE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the </a:t>
            </a:r>
            <a:r>
              <a:rPr kumimoji="0" lang="pl-PL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loan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Arrow: Down 10">
            <a:extLst>
              <a:ext uri="{FF2B5EF4-FFF2-40B4-BE49-F238E27FC236}">
                <a16:creationId xmlns:a16="http://schemas.microsoft.com/office/drawing/2014/main" id="{8DE244EF-3E78-C4CB-17EB-CC310222C581}"/>
              </a:ext>
            </a:extLst>
          </p:cNvPr>
          <p:cNvSpPr/>
          <p:nvPr/>
        </p:nvSpPr>
        <p:spPr>
          <a:xfrm rot="16200000">
            <a:off x="4665582" y="3249001"/>
            <a:ext cx="288000" cy="288000"/>
          </a:xfrm>
          <a:prstGeom prst="downArrow">
            <a:avLst/>
          </a:prstGeom>
          <a:solidFill>
            <a:srgbClr val="034EA2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0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Arrow: Down 10">
            <a:extLst>
              <a:ext uri="{FF2B5EF4-FFF2-40B4-BE49-F238E27FC236}">
                <a16:creationId xmlns:a16="http://schemas.microsoft.com/office/drawing/2014/main" id="{CE9F291A-5131-0591-9356-D21A7B36FF66}"/>
              </a:ext>
            </a:extLst>
          </p:cNvPr>
          <p:cNvSpPr/>
          <p:nvPr/>
        </p:nvSpPr>
        <p:spPr>
          <a:xfrm>
            <a:off x="5803725" y="2580929"/>
            <a:ext cx="288000" cy="288000"/>
          </a:xfrm>
          <a:prstGeom prst="downArrow">
            <a:avLst/>
          </a:prstGeom>
          <a:solidFill>
            <a:srgbClr val="1E858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0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Arrow: Down 10">
            <a:extLst>
              <a:ext uri="{FF2B5EF4-FFF2-40B4-BE49-F238E27FC236}">
                <a16:creationId xmlns:a16="http://schemas.microsoft.com/office/drawing/2014/main" id="{7BA47F42-EC3E-8649-7BE7-8F124351B112}"/>
              </a:ext>
            </a:extLst>
          </p:cNvPr>
          <p:cNvSpPr/>
          <p:nvPr/>
        </p:nvSpPr>
        <p:spPr>
          <a:xfrm rot="16200000">
            <a:off x="6978488" y="3249001"/>
            <a:ext cx="288000" cy="288000"/>
          </a:xfrm>
          <a:prstGeom prst="downArrow">
            <a:avLst/>
          </a:prstGeom>
          <a:solidFill>
            <a:srgbClr val="034EA2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0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Arrow: Down 10">
            <a:extLst>
              <a:ext uri="{FF2B5EF4-FFF2-40B4-BE49-F238E27FC236}">
                <a16:creationId xmlns:a16="http://schemas.microsoft.com/office/drawing/2014/main" id="{8BBA0E99-AE92-E898-1388-312546B51039}"/>
              </a:ext>
            </a:extLst>
          </p:cNvPr>
          <p:cNvSpPr/>
          <p:nvPr/>
        </p:nvSpPr>
        <p:spPr>
          <a:xfrm flipV="1">
            <a:off x="8133170" y="2580929"/>
            <a:ext cx="288000" cy="288000"/>
          </a:xfrm>
          <a:prstGeom prst="downArrow">
            <a:avLst/>
          </a:prstGeom>
          <a:solidFill>
            <a:srgbClr val="034EA2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0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Arrow: Down 10">
            <a:extLst>
              <a:ext uri="{FF2B5EF4-FFF2-40B4-BE49-F238E27FC236}">
                <a16:creationId xmlns:a16="http://schemas.microsoft.com/office/drawing/2014/main" id="{F45D2EEA-72BB-18DE-34CD-AB2448AA44C8}"/>
              </a:ext>
            </a:extLst>
          </p:cNvPr>
          <p:cNvSpPr/>
          <p:nvPr/>
        </p:nvSpPr>
        <p:spPr>
          <a:xfrm rot="16200000">
            <a:off x="9325311" y="1895718"/>
            <a:ext cx="288000" cy="288000"/>
          </a:xfrm>
          <a:prstGeom prst="downArrow">
            <a:avLst/>
          </a:prstGeom>
          <a:solidFill>
            <a:srgbClr val="1E858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0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Arrow: Down 10">
            <a:extLst>
              <a:ext uri="{FF2B5EF4-FFF2-40B4-BE49-F238E27FC236}">
                <a16:creationId xmlns:a16="http://schemas.microsoft.com/office/drawing/2014/main" id="{685E019E-4D72-92F3-A265-6EADBAEF27F0}"/>
              </a:ext>
            </a:extLst>
          </p:cNvPr>
          <p:cNvSpPr/>
          <p:nvPr/>
        </p:nvSpPr>
        <p:spPr>
          <a:xfrm rot="16200000">
            <a:off x="9325311" y="3249000"/>
            <a:ext cx="288000" cy="288000"/>
          </a:xfrm>
          <a:prstGeom prst="downArrow">
            <a:avLst/>
          </a:prstGeom>
          <a:solidFill>
            <a:srgbClr val="034EA2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0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Rounded Rectangle 12">
            <a:extLst>
              <a:ext uri="{FF2B5EF4-FFF2-40B4-BE49-F238E27FC236}">
                <a16:creationId xmlns:a16="http://schemas.microsoft.com/office/drawing/2014/main" id="{6CFADE7A-9E47-2A4C-17B7-C9F171A9AEB9}"/>
              </a:ext>
            </a:extLst>
          </p:cNvPr>
          <p:cNvSpPr/>
          <p:nvPr/>
        </p:nvSpPr>
        <p:spPr>
          <a:xfrm>
            <a:off x="9626655" y="1480738"/>
            <a:ext cx="1980000" cy="1042866"/>
          </a:xfrm>
          <a:prstGeom prst="roundRect">
            <a:avLst/>
          </a:prstGeom>
          <a:solidFill>
            <a:srgbClr val="1E858B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 anchorCtr="0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Signature of the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grant agreement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Rounded Rectangle 12">
            <a:extLst>
              <a:ext uri="{FF2B5EF4-FFF2-40B4-BE49-F238E27FC236}">
                <a16:creationId xmlns:a16="http://schemas.microsoft.com/office/drawing/2014/main" id="{4C69F0FE-F5C6-5BA2-E618-33E49D2555A3}"/>
              </a:ext>
            </a:extLst>
          </p:cNvPr>
          <p:cNvSpPr/>
          <p:nvPr/>
        </p:nvSpPr>
        <p:spPr>
          <a:xfrm>
            <a:off x="9626655" y="2907000"/>
            <a:ext cx="1980000" cy="1044000"/>
          </a:xfrm>
          <a:prstGeom prst="roundRect">
            <a:avLst/>
          </a:prstGeom>
          <a:solidFill>
            <a:srgbClr val="034EA2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 anchorCtr="0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Signature of the financing agreement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Plus Sign 15">
            <a:extLst>
              <a:ext uri="{FF2B5EF4-FFF2-40B4-BE49-F238E27FC236}">
                <a16:creationId xmlns:a16="http://schemas.microsoft.com/office/drawing/2014/main" id="{C2159139-EB29-FF29-0292-336533705A39}"/>
              </a:ext>
            </a:extLst>
          </p:cNvPr>
          <p:cNvSpPr/>
          <p:nvPr/>
        </p:nvSpPr>
        <p:spPr>
          <a:xfrm>
            <a:off x="10472655" y="2580929"/>
            <a:ext cx="288000" cy="288000"/>
          </a:xfrm>
          <a:prstGeom prst="mathPlus">
            <a:avLst/>
          </a:prstGeom>
          <a:solidFill>
            <a:srgbClr val="034EA2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0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66F85A2-8DDA-D51E-D101-75886D01AA16}"/>
              </a:ext>
            </a:extLst>
          </p:cNvPr>
          <p:cNvSpPr/>
          <p:nvPr/>
        </p:nvSpPr>
        <p:spPr>
          <a:xfrm>
            <a:off x="617838" y="4325764"/>
            <a:ext cx="11269362" cy="17277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Grant is conditioned </a:t>
            </a:r>
            <a:r>
              <a:rPr lang="en-US" sz="2000" dirty="0">
                <a:solidFill>
                  <a:schemeClr val="tx1"/>
                </a:solidFill>
              </a:rPr>
              <a:t>upon obtaining EIB loan. Contact EIB </a:t>
            </a:r>
            <a:r>
              <a:rPr lang="en-GB" sz="2000" dirty="0">
                <a:solidFill>
                  <a:srgbClr val="FF0000"/>
                </a:solidFill>
              </a:rPr>
              <a:t>as early as possible</a:t>
            </a:r>
            <a:r>
              <a:rPr lang="en-GB" sz="2000" dirty="0">
                <a:solidFill>
                  <a:schemeClr val="tx1"/>
                </a:solidFill>
              </a:rPr>
              <a:t> in the process</a:t>
            </a:r>
            <a:r>
              <a:rPr lang="en-GB" sz="2000" b="1" dirty="0">
                <a:solidFill>
                  <a:schemeClr val="tx1"/>
                </a:solidFill>
              </a:rPr>
              <a:t>,</a:t>
            </a:r>
            <a:r>
              <a:rPr lang="en-GB" sz="2000" dirty="0">
                <a:solidFill>
                  <a:schemeClr val="tx1"/>
                </a:solidFill>
              </a:rPr>
              <a:t> to pre-agree the project scope, size and the loan amount.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</a:rPr>
              <a:t> EIB may confirm that a project is eligible for PSLF only when the project is </a:t>
            </a:r>
            <a:r>
              <a:rPr lang="en-GB" sz="2000" dirty="0">
                <a:solidFill>
                  <a:srgbClr val="FF0000"/>
                </a:solidFill>
              </a:rPr>
              <a:t>well defined</a:t>
            </a:r>
            <a:r>
              <a:rPr lang="en-GB" sz="2000" b="1" dirty="0">
                <a:solidFill>
                  <a:schemeClr val="tx1"/>
                </a:solidFill>
              </a:rPr>
              <a:t>, </a:t>
            </a:r>
            <a:r>
              <a:rPr lang="en-GB" sz="2000" dirty="0">
                <a:solidFill>
                  <a:schemeClr val="tx1"/>
                </a:solidFill>
              </a:rPr>
              <a:t>i.e. once the appraisal is in advanced stage.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501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FF8517-EEC4-05D2-1570-EAE2DFA45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174489"/>
                </a:solidFill>
                <a:latin typeface="+mn-lt"/>
                <a:ea typeface="+mn-ea"/>
                <a:cs typeface="+mn-cs"/>
              </a:rPr>
              <a:t>EIB Advisory Services</a:t>
            </a:r>
            <a:endParaRPr lang="fr-FR" sz="3200" b="1" dirty="0">
              <a:solidFill>
                <a:srgbClr val="174489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58EBA68-80CB-4603-A417-A5BF1C21B3F5}"/>
              </a:ext>
            </a:extLst>
          </p:cNvPr>
          <p:cNvGrpSpPr/>
          <p:nvPr/>
        </p:nvGrpSpPr>
        <p:grpSpPr>
          <a:xfrm>
            <a:off x="1041606" y="1135177"/>
            <a:ext cx="9794317" cy="3780734"/>
            <a:chOff x="611004" y="1061660"/>
            <a:chExt cx="11212248" cy="453087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41235FA-260A-46DC-880A-C3270DB6AFE8}"/>
                </a:ext>
              </a:extLst>
            </p:cNvPr>
            <p:cNvSpPr/>
            <p:nvPr/>
          </p:nvSpPr>
          <p:spPr>
            <a:xfrm>
              <a:off x="8931048" y="1891483"/>
              <a:ext cx="2892204" cy="3677995"/>
            </a:xfrm>
            <a:prstGeom prst="rect">
              <a:avLst/>
            </a:prstGeom>
            <a:solidFill>
              <a:srgbClr val="007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spcAft>
                  <a:spcPts val="600"/>
                </a:spcAft>
              </a:pPr>
              <a:endParaRPr lang="en-US" altLang="en-US" sz="2000" b="1" dirty="0">
                <a:solidFill>
                  <a:prstClr val="white"/>
                </a:solidFill>
                <a:latin typeface="Arial" panose="020B0604020202020204" pitchFamily="34" charset="0"/>
              </a:endParaRPr>
            </a:p>
            <a:p>
              <a:pPr algn="ctr">
                <a:spcAft>
                  <a:spcPts val="600"/>
                </a:spcAft>
              </a:pPr>
              <a:endParaRPr lang="en-US" altLang="en-US" sz="2000" b="1" dirty="0">
                <a:solidFill>
                  <a:prstClr val="white"/>
                </a:solidFill>
                <a:latin typeface="Arial" panose="020B0604020202020204" pitchFamily="34" charset="0"/>
              </a:endParaRPr>
            </a:p>
            <a:p>
              <a:pPr algn="ctr">
                <a:spcAft>
                  <a:spcPts val="600"/>
                </a:spcAft>
              </a:pPr>
              <a:endParaRPr lang="en-US" altLang="en-US" sz="2000" b="1" dirty="0">
                <a:solidFill>
                  <a:prstClr val="white"/>
                </a:solidFill>
                <a:latin typeface="Arial" panose="020B0604020202020204" pitchFamily="34" charset="0"/>
              </a:endParaRPr>
            </a:p>
            <a:p>
              <a:pPr algn="ctr">
                <a:spcAft>
                  <a:spcPts val="600"/>
                </a:spcAft>
              </a:pPr>
              <a:endParaRPr lang="en-US" altLang="en-US" sz="2000" b="1" dirty="0">
                <a:solidFill>
                  <a:prstClr val="white"/>
                </a:solidFill>
                <a:latin typeface="Arial" panose="020B0604020202020204" pitchFamily="34" charset="0"/>
              </a:endParaRPr>
            </a:p>
            <a:p>
              <a:pPr algn="ctr">
                <a:spcAft>
                  <a:spcPts val="600"/>
                </a:spcAft>
              </a:pPr>
              <a:r>
                <a:rPr lang="en-US" altLang="en-US" sz="2000" b="1" dirty="0">
                  <a:solidFill>
                    <a:prstClr val="white"/>
                  </a:solidFill>
                  <a:latin typeface="Arial" panose="020B0604020202020204" pitchFamily="34" charset="0"/>
                </a:rPr>
                <a:t>IMPLEMENTATION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altLang="en-US" sz="1600" dirty="0">
                  <a:solidFill>
                    <a:prstClr val="white"/>
                  </a:solidFill>
                  <a:latin typeface="Arial" panose="020B0604020202020204" pitchFamily="34" charset="0"/>
                </a:rPr>
                <a:t>Advice on project implementation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altLang="en-US" sz="1600" dirty="0">
                  <a:solidFill>
                    <a:prstClr val="white"/>
                  </a:solidFill>
                  <a:latin typeface="Arial" panose="020B0604020202020204" pitchFamily="34" charset="0"/>
                </a:rPr>
                <a:t>Enhanced monitoring</a:t>
              </a:r>
            </a:p>
            <a:p>
              <a:pPr algn="ctr">
                <a:spcAft>
                  <a:spcPts val="600"/>
                </a:spcAft>
              </a:pPr>
              <a:endParaRPr lang="en-US" altLang="en-US" sz="2000" b="1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B8818F8-4183-47B1-BDBC-79EC1A6F2BF6}"/>
                </a:ext>
              </a:extLst>
            </p:cNvPr>
            <p:cNvSpPr/>
            <p:nvPr/>
          </p:nvSpPr>
          <p:spPr>
            <a:xfrm>
              <a:off x="4688806" y="1914544"/>
              <a:ext cx="3135768" cy="3677994"/>
            </a:xfrm>
            <a:prstGeom prst="rect">
              <a:avLst/>
            </a:prstGeom>
            <a:solidFill>
              <a:srgbClr val="00B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spcAft>
                  <a:spcPts val="600"/>
                </a:spcAft>
              </a:pPr>
              <a:endParaRPr lang="en-US" altLang="en-US" sz="2000" b="1" dirty="0">
                <a:solidFill>
                  <a:prstClr val="white"/>
                </a:solidFill>
                <a:latin typeface="Arial" panose="020B0604020202020204" pitchFamily="34" charset="0"/>
              </a:endParaRPr>
            </a:p>
            <a:p>
              <a:pPr algn="ctr">
                <a:spcAft>
                  <a:spcPts val="600"/>
                </a:spcAft>
              </a:pPr>
              <a:endParaRPr lang="en-US" altLang="en-US" sz="2000" b="1" dirty="0">
                <a:solidFill>
                  <a:prstClr val="white"/>
                </a:solidFill>
                <a:latin typeface="Arial" panose="020B0604020202020204" pitchFamily="34" charset="0"/>
              </a:endParaRPr>
            </a:p>
            <a:p>
              <a:pPr algn="ctr">
                <a:spcAft>
                  <a:spcPts val="600"/>
                </a:spcAft>
              </a:pPr>
              <a:endParaRPr lang="en-US" altLang="en-US" sz="2000" b="1" dirty="0">
                <a:solidFill>
                  <a:prstClr val="white"/>
                </a:solidFill>
                <a:latin typeface="Arial" panose="020B0604020202020204" pitchFamily="34" charset="0"/>
              </a:endParaRPr>
            </a:p>
            <a:p>
              <a:pPr algn="ctr">
                <a:spcAft>
                  <a:spcPts val="600"/>
                </a:spcAft>
              </a:pPr>
              <a:endParaRPr lang="en-US" altLang="en-US" sz="2000" b="1" dirty="0">
                <a:solidFill>
                  <a:prstClr val="white"/>
                </a:solidFill>
                <a:latin typeface="Arial" panose="020B0604020202020204" pitchFamily="34" charset="0"/>
              </a:endParaRPr>
            </a:p>
            <a:p>
              <a:pPr algn="ctr">
                <a:spcAft>
                  <a:spcPts val="600"/>
                </a:spcAft>
              </a:pPr>
              <a:r>
                <a:rPr lang="en-US" altLang="en-US" sz="2000" b="1" dirty="0">
                  <a:solidFill>
                    <a:prstClr val="white"/>
                  </a:solidFill>
                  <a:latin typeface="Arial" panose="020B0604020202020204" pitchFamily="34" charset="0"/>
                </a:rPr>
                <a:t>PREPARATION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altLang="en-US" sz="1600" dirty="0">
                  <a:solidFill>
                    <a:prstClr val="white"/>
                  </a:solidFill>
                  <a:latin typeface="Arial" panose="020B0604020202020204" pitchFamily="34" charset="0"/>
                </a:rPr>
                <a:t>Technical advice 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altLang="en-US" sz="1600" dirty="0">
                  <a:solidFill>
                    <a:prstClr val="white"/>
                  </a:solidFill>
                  <a:latin typeface="Arial" panose="020B0604020202020204" pitchFamily="34" charset="0"/>
                </a:rPr>
                <a:t>Financial advice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altLang="en-US" sz="1600" dirty="0">
                  <a:solidFill>
                    <a:prstClr val="white"/>
                  </a:solidFill>
                  <a:latin typeface="Arial" panose="020B0604020202020204" pitchFamily="34" charset="0"/>
                </a:rPr>
                <a:t>Consultancy assistance</a:t>
              </a:r>
              <a:endParaRPr lang="en-GB" altLang="en-US" sz="200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B1B7BE4-AEF6-4DCF-9F94-BC43A33AAA15}"/>
                </a:ext>
              </a:extLst>
            </p:cNvPr>
            <p:cNvSpPr/>
            <p:nvPr/>
          </p:nvSpPr>
          <p:spPr>
            <a:xfrm>
              <a:off x="701110" y="1891483"/>
              <a:ext cx="2959558" cy="3677996"/>
            </a:xfrm>
            <a:prstGeom prst="rect">
              <a:avLst/>
            </a:prstGeom>
            <a:solidFill>
              <a:srgbClr val="C5D3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 algn="ctr">
                <a:spcAft>
                  <a:spcPts val="600"/>
                </a:spcAft>
                <a:defRPr/>
              </a:pPr>
              <a:endParaRPr lang="en-US" altLang="en-US" sz="2000" b="1" dirty="0">
                <a:solidFill>
                  <a:prstClr val="white"/>
                </a:solidFill>
                <a:latin typeface="Arial" panose="020B0604020202020204" pitchFamily="34" charset="0"/>
              </a:endParaRPr>
            </a:p>
            <a:p>
              <a:pPr lvl="0" algn="ctr">
                <a:spcAft>
                  <a:spcPts val="600"/>
                </a:spcAft>
                <a:defRPr/>
              </a:pPr>
              <a:endParaRPr lang="en-US" altLang="en-US" sz="2000" b="1" dirty="0">
                <a:solidFill>
                  <a:prstClr val="white"/>
                </a:solidFill>
                <a:latin typeface="Arial" panose="020B0604020202020204" pitchFamily="34" charset="0"/>
              </a:endParaRPr>
            </a:p>
            <a:p>
              <a:pPr lvl="0" algn="ctr">
                <a:spcAft>
                  <a:spcPts val="600"/>
                </a:spcAft>
                <a:defRPr/>
              </a:pPr>
              <a:endParaRPr lang="en-US" altLang="en-US" sz="2000" b="1" dirty="0">
                <a:solidFill>
                  <a:prstClr val="white"/>
                </a:solidFill>
                <a:latin typeface="Arial" panose="020B0604020202020204" pitchFamily="34" charset="0"/>
              </a:endParaRPr>
            </a:p>
            <a:p>
              <a:pPr lvl="0" algn="ctr">
                <a:spcAft>
                  <a:spcPts val="600"/>
                </a:spcAft>
                <a:defRPr/>
              </a:pPr>
              <a:endParaRPr lang="en-US" altLang="en-US" sz="2000" b="1" dirty="0">
                <a:solidFill>
                  <a:prstClr val="white"/>
                </a:solidFill>
                <a:latin typeface="Arial" panose="020B0604020202020204" pitchFamily="34" charset="0"/>
              </a:endParaRPr>
            </a:p>
            <a:p>
              <a:pPr lvl="0" algn="ctr">
                <a:spcAft>
                  <a:spcPts val="600"/>
                </a:spcAft>
                <a:defRPr/>
              </a:pPr>
              <a:r>
                <a:rPr lang="en-US" altLang="en-US" sz="2000" b="1" dirty="0">
                  <a:solidFill>
                    <a:prstClr val="white"/>
                  </a:solidFill>
                  <a:latin typeface="Arial" panose="020B0604020202020204" pitchFamily="34" charset="0"/>
                </a:rPr>
                <a:t>UPSTREAM</a:t>
              </a:r>
              <a:endParaRPr lang="en-US" altLang="en-US" sz="2400" b="1" dirty="0">
                <a:solidFill>
                  <a:prstClr val="white"/>
                </a:solidFill>
                <a:latin typeface="Arial" panose="020B0604020202020204" pitchFamily="34" charset="0"/>
              </a:endParaRPr>
            </a:p>
            <a:p>
              <a:pPr marL="285750" lvl="0" indent="-285750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en-US" sz="1600" dirty="0">
                  <a:solidFill>
                    <a:prstClr val="white"/>
                  </a:solidFill>
                  <a:latin typeface="Arial" panose="020B0604020202020204" pitchFamily="34" charset="0"/>
                </a:rPr>
                <a:t>Policy &amp; </a:t>
              </a:r>
              <a:r>
                <a:rPr lang="en-US" altLang="en-US" sz="1600" dirty="0" err="1">
                  <a:solidFill>
                    <a:prstClr val="white"/>
                  </a:solidFill>
                  <a:latin typeface="Arial" panose="020B0604020202020204" pitchFamily="34" charset="0"/>
                </a:rPr>
                <a:t>programme</a:t>
              </a:r>
              <a:r>
                <a:rPr lang="en-US" altLang="en-US" sz="1600" dirty="0">
                  <a:solidFill>
                    <a:prstClr val="white"/>
                  </a:solidFill>
                  <a:latin typeface="Arial" panose="020B0604020202020204" pitchFamily="34" charset="0"/>
                </a:rPr>
                <a:t> advice</a:t>
              </a:r>
            </a:p>
            <a:p>
              <a:pPr marL="285750" lvl="0" indent="-285750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altLang="en-US" sz="1600" dirty="0">
                  <a:solidFill>
                    <a:prstClr val="white"/>
                  </a:solidFill>
                  <a:latin typeface="Arial" panose="020B0604020202020204" pitchFamily="34" charset="0"/>
                </a:rPr>
                <a:t>Preliminary project assessment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1EDB195-92AA-42B5-B4C7-9DDE5954AD4D}"/>
                </a:ext>
              </a:extLst>
            </p:cNvPr>
            <p:cNvSpPr txBox="1"/>
            <p:nvPr/>
          </p:nvSpPr>
          <p:spPr>
            <a:xfrm>
              <a:off x="611004" y="1139974"/>
              <a:ext cx="2916019" cy="774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From an enabling environment…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94B180C-4751-4ACA-8C0D-6633A34F8BB9}"/>
                </a:ext>
              </a:extLst>
            </p:cNvPr>
            <p:cNvSpPr txBox="1"/>
            <p:nvPr/>
          </p:nvSpPr>
          <p:spPr>
            <a:xfrm>
              <a:off x="8387584" y="1061660"/>
              <a:ext cx="3435668" cy="774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… to high-quality projects delivery</a:t>
              </a:r>
              <a:endParaRPr kumimoji="0" lang="en-GB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2" name="Right Arrow 88">
              <a:extLst>
                <a:ext uri="{FF2B5EF4-FFF2-40B4-BE49-F238E27FC236}">
                  <a16:creationId xmlns:a16="http://schemas.microsoft.com/office/drawing/2014/main" id="{FA618335-314F-45C8-8AA1-22AB7E72278D}"/>
                </a:ext>
              </a:extLst>
            </p:cNvPr>
            <p:cNvSpPr/>
            <p:nvPr/>
          </p:nvSpPr>
          <p:spPr>
            <a:xfrm>
              <a:off x="3794313" y="3853979"/>
              <a:ext cx="656600" cy="196150"/>
            </a:xfrm>
            <a:prstGeom prst="rightArrow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3785B08-5467-4782-BBD5-04CC3B12C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7755" y="2090327"/>
              <a:ext cx="1998789" cy="133252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1A99D07-ABBA-4D15-BCD3-272D9A829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061" y="2145905"/>
              <a:ext cx="1837735" cy="1228677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092825F-D06D-4A19-8CF0-D616B4DEC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4755" y="2168640"/>
              <a:ext cx="2180115" cy="122867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B399A7B-9006-4FBE-967E-56D796AD2318}"/>
                </a:ext>
              </a:extLst>
            </p:cNvPr>
            <p:cNvSpPr txBox="1"/>
            <p:nvPr/>
          </p:nvSpPr>
          <p:spPr>
            <a:xfrm>
              <a:off x="4592329" y="1139973"/>
              <a:ext cx="3232245" cy="774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…through preparation and planning…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ight Arrow 98">
              <a:extLst>
                <a:ext uri="{FF2B5EF4-FFF2-40B4-BE49-F238E27FC236}">
                  <a16:creationId xmlns:a16="http://schemas.microsoft.com/office/drawing/2014/main" id="{B96AAD95-4A44-4DF3-AA9B-98474B446F16}"/>
                </a:ext>
              </a:extLst>
            </p:cNvPr>
            <p:cNvSpPr/>
            <p:nvPr/>
          </p:nvSpPr>
          <p:spPr>
            <a:xfrm>
              <a:off x="7983662" y="3853979"/>
              <a:ext cx="656600" cy="196150"/>
            </a:xfrm>
            <a:prstGeom prst="rightArrow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7C885A59-A241-4362-A274-F5A7177456E9}"/>
              </a:ext>
            </a:extLst>
          </p:cNvPr>
          <p:cNvSpPr/>
          <p:nvPr/>
        </p:nvSpPr>
        <p:spPr>
          <a:xfrm>
            <a:off x="1111541" y="5127938"/>
            <a:ext cx="9724382" cy="71779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GB" altLang="en-US" sz="2000" b="1" kern="0" dirty="0">
                <a:solidFill>
                  <a:schemeClr val="bg1"/>
                </a:solidFill>
                <a:latin typeface="Arial" panose="020B0604020202020204" pitchFamily="34" charset="0"/>
              </a:rPr>
              <a:t>CAPACITY BUILDING</a:t>
            </a:r>
            <a:endParaRPr lang="en-GB" altLang="en-US" sz="2000" kern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GB" altLang="en-US" sz="1400" kern="0" dirty="0">
                <a:solidFill>
                  <a:schemeClr val="bg1"/>
                </a:solidFill>
                <a:latin typeface="Arial" panose="020B0604020202020204" pitchFamily="34" charset="0"/>
              </a:rPr>
              <a:t>Technical issues – Cooperation centres of expertise - </a:t>
            </a:r>
            <a:r>
              <a:rPr lang="en-US" altLang="en-US" sz="1400" kern="0" dirty="0">
                <a:solidFill>
                  <a:schemeClr val="bg1"/>
                </a:solidFill>
                <a:latin typeface="Arial" panose="020B0604020202020204" pitchFamily="34" charset="0"/>
              </a:rPr>
              <a:t>Dissemination best practices &amp; case studies – Needs Assessment for project advisory support</a:t>
            </a:r>
            <a:endParaRPr lang="en-GB" altLang="en-US" sz="1400" kern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555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782</Words>
  <Application>Microsoft Office PowerPoint</Application>
  <PresentationFormat>Widescreen</PresentationFormat>
  <Paragraphs>125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Myriad Pro</vt:lpstr>
      <vt:lpstr>Wingdings</vt:lpstr>
      <vt:lpstr>Office Theme</vt:lpstr>
      <vt:lpstr>European Investment Bank’s support to Just Transition Public Sector Loan Facility</vt:lpstr>
      <vt:lpstr>PowerPoint Presentation</vt:lpstr>
      <vt:lpstr>Updated eligibilities </vt:lpstr>
      <vt:lpstr>Sectoral eligibilities </vt:lpstr>
      <vt:lpstr>Loan Component of Public Sector Loan Facility (JTM Pillar 3)</vt:lpstr>
      <vt:lpstr>Types of EIB loans under PSLF: project size matters</vt:lpstr>
      <vt:lpstr>PSLF origination and flagging</vt:lpstr>
      <vt:lpstr>How to apply for and receive funds for a PSLF project?</vt:lpstr>
      <vt:lpstr>EIB Advisory Services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Financing of Just Transition - European Investment Bank</dc:title>
  <dc:creator>M Svent</dc:creator>
  <cp:lastModifiedBy>GABROVSKA Borislava</cp:lastModifiedBy>
  <cp:revision>43</cp:revision>
  <dcterms:created xsi:type="dcterms:W3CDTF">2023-05-08T11:32:16Z</dcterms:created>
  <dcterms:modified xsi:type="dcterms:W3CDTF">2024-11-13T13:28:43Z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b5154d6-21c1-415b-b061-7427a4708b37_Enabled">
    <vt:lpwstr>true</vt:lpwstr>
  </property>
  <property fmtid="{D5CDD505-2E9C-101B-9397-08002B2CF9AE}" pid="3" name="MSIP_Label_9b5154d6-21c1-415b-b061-7427a4708b37_SetDate">
    <vt:lpwstr>2024-04-09T09:27:25Z</vt:lpwstr>
  </property>
  <property fmtid="{D5CDD505-2E9C-101B-9397-08002B2CF9AE}" pid="4" name="MSIP_Label_9b5154d6-21c1-415b-b061-7427a4708b37_Method">
    <vt:lpwstr>Privileged</vt:lpwstr>
  </property>
  <property fmtid="{D5CDD505-2E9C-101B-9397-08002B2CF9AE}" pid="5" name="MSIP_Label_9b5154d6-21c1-415b-b061-7427a4708b37_Name">
    <vt:lpwstr>Default Corporate Use</vt:lpwstr>
  </property>
  <property fmtid="{D5CDD505-2E9C-101B-9397-08002B2CF9AE}" pid="6" name="MSIP_Label_9b5154d6-21c1-415b-b061-7427a4708b37_SiteId">
    <vt:lpwstr>0b96d5d2-d153-4370-a2c7-8a926f24c8a1</vt:lpwstr>
  </property>
  <property fmtid="{D5CDD505-2E9C-101B-9397-08002B2CF9AE}" pid="7" name="MSIP_Label_9b5154d6-21c1-415b-b061-7427a4708b37_ActionId">
    <vt:lpwstr>6094ed27-5337-4162-a450-a8ba4b97477a</vt:lpwstr>
  </property>
  <property fmtid="{D5CDD505-2E9C-101B-9397-08002B2CF9AE}" pid="8" name="MSIP_Label_9b5154d6-21c1-415b-b061-7427a4708b37_ContentBits">
    <vt:lpwstr>1</vt:lpwstr>
  </property>
  <property fmtid="{D5CDD505-2E9C-101B-9397-08002B2CF9AE}" pid="9" name="ClassificationContentMarkingHeaderLocations">
    <vt:lpwstr>Office Theme:8</vt:lpwstr>
  </property>
  <property fmtid="{D5CDD505-2E9C-101B-9397-08002B2CF9AE}" pid="10" name="ClassificationContentMarkingHeaderText">
    <vt:lpwstr>Corporate Use</vt:lpwstr>
  </property>
</Properties>
</file>